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39EFC"/>
    <a:srgbClr val="36A63A"/>
    <a:srgbClr val="91422B"/>
    <a:srgbClr val="DC5937"/>
    <a:srgbClr val="246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3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72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11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4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1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59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565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98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48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43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57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76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0FA86-DF74-408D-A759-02A09F45A549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46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506908" y="2118761"/>
            <a:ext cx="2423758" cy="166338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D. and T.: </a:t>
            </a:r>
            <a:r>
              <a:rPr lang="en-GB" sz="1200" b="1" dirty="0">
                <a:solidFill>
                  <a:schemeClr val="tx1"/>
                </a:solidFill>
                <a:latin typeface="Ink Free" panose="03080402000500000000" pitchFamily="66" charset="0"/>
              </a:rPr>
              <a:t>Mechanisms: Making a Moving Monster</a:t>
            </a:r>
            <a:endParaRPr lang="en-US" sz="1200" dirty="0">
              <a:solidFill>
                <a:schemeClr val="tx1"/>
              </a:solidFill>
              <a:latin typeface="Ink Free" panose="03080402000500000000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Pivots, levers and linkages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Making linkages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Designing my monster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Making my monster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4140" y="218155"/>
            <a:ext cx="2482543" cy="481337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English</a:t>
            </a:r>
          </a:p>
          <a:p>
            <a:r>
              <a:rPr lang="en-GB" sz="13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Writing</a:t>
            </a:r>
            <a:endParaRPr lang="en-GB" sz="1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Fictional narrative including dialogue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Diary entry</a:t>
            </a:r>
          </a:p>
          <a:p>
            <a:endParaRPr lang="en-GB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300" b="1" u="sng" dirty="0" err="1">
                <a:solidFill>
                  <a:schemeClr val="tx1"/>
                </a:solidFill>
                <a:latin typeface="Comic Sans MS" panose="030F0702030302020204" pitchFamily="66" charset="0"/>
              </a:rPr>
              <a:t>SPaG</a:t>
            </a:r>
            <a:endParaRPr lang="en-GB" sz="1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Questions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Singular and plural nouns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Adding –</a:t>
            </a:r>
            <a:r>
              <a:rPr lang="en-GB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ment</a:t>
            </a: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, -er and -ness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Adding –</a:t>
            </a:r>
            <a:r>
              <a:rPr lang="en-GB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ful</a:t>
            </a: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and -less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Suffixes for comparative adjectives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Suffixes for superlative adjectives</a:t>
            </a:r>
          </a:p>
          <a:p>
            <a:endParaRPr lang="en-GB" sz="1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3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Texts</a:t>
            </a:r>
            <a:endParaRPr lang="en-GB" sz="13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‘Jack and the Beanstalk’ by </a:t>
            </a:r>
            <a:r>
              <a:rPr lang="en-GB" sz="1300">
                <a:solidFill>
                  <a:schemeClr val="tx1"/>
                </a:solidFill>
                <a:latin typeface="Comic Sans MS" panose="030F0702030302020204" pitchFamily="66" charset="0"/>
              </a:rPr>
              <a:t>Nick Sharratt &amp; Stephen Tucker</a:t>
            </a:r>
            <a:endParaRPr lang="en-GB" sz="1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3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‘</a:t>
            </a: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Lila and the Secret of Rain</a:t>
            </a:r>
            <a:r>
              <a:rPr lang="en-GB" sz="13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’ by </a:t>
            </a:r>
            <a:r>
              <a:rPr lang="en-GB" sz="12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David Conway</a:t>
            </a:r>
            <a:endParaRPr lang="en-GB" sz="13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4343" y="5148855"/>
            <a:ext cx="2482543" cy="150810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Maths</a:t>
            </a:r>
            <a:endParaRPr lang="en-GB" sz="16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Shape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Statistics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Money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Number Sense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274" y="77105"/>
            <a:ext cx="8989453" cy="6697181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34160" y="2089633"/>
            <a:ext cx="3675679" cy="1634164"/>
            <a:chOff x="2701911" y="3804014"/>
            <a:chExt cx="3675679" cy="149849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" name="Oval 2"/>
            <p:cNvSpPr/>
            <p:nvPr/>
          </p:nvSpPr>
          <p:spPr>
            <a:xfrm>
              <a:off x="2701911" y="3804014"/>
              <a:ext cx="3675679" cy="1498499"/>
            </a:xfrm>
            <a:prstGeom prst="ellipse">
              <a:avLst/>
            </a:prstGeom>
            <a:solidFill>
              <a:srgbClr val="FFFFCC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03008" y="4817022"/>
              <a:ext cx="2092035" cy="307777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Herons Class Years 1 &amp; 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08707" y="3945287"/>
              <a:ext cx="1911649" cy="91723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latin typeface="Kristen ITC" panose="03050502040202030202" pitchFamily="66" charset="0"/>
                </a:rPr>
                <a:t>Term 5</a:t>
              </a:r>
            </a:p>
            <a:p>
              <a:pPr algn="ctr"/>
              <a:r>
                <a:rPr lang="en-GB" sz="500" dirty="0">
                  <a:latin typeface="Kristen ITC" panose="03050502040202030202" pitchFamily="66" charset="0"/>
                </a:rPr>
                <a:t>-</a:t>
              </a:r>
            </a:p>
            <a:p>
              <a:pPr algn="ctr"/>
              <a:r>
                <a:rPr lang="en-GB" sz="4000" b="1" dirty="0">
                  <a:latin typeface="Goudy Old Style" panose="02020502050305020303" pitchFamily="18" charset="0"/>
                </a:rPr>
                <a:t>Toys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6099041" y="245380"/>
            <a:ext cx="2831625" cy="176020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dirty="0">
              <a:solidFill>
                <a:schemeClr val="tx1"/>
              </a:solidFill>
              <a:latin typeface="+mj-lt"/>
            </a:endParaRPr>
          </a:p>
          <a:p>
            <a:endParaRPr lang="en-GB" sz="12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History: Toys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Toys today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Family favourites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Early 20</a:t>
            </a:r>
            <a:r>
              <a:rPr lang="en-GB" sz="14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th</a:t>
            </a: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century toys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Victorian toys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Important changes</a:t>
            </a: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67969" y="4622950"/>
            <a:ext cx="2712431" cy="1045494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PE</a:t>
            </a:r>
          </a:p>
          <a:p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Multi-Sports: </a:t>
            </a:r>
          </a:p>
          <a:p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Netball bouncing &amp; chest pass</a:t>
            </a:r>
          </a:p>
          <a:p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Rapid Fire Cricket</a:t>
            </a:r>
          </a:p>
        </p:txBody>
      </p:sp>
      <p:sp>
        <p:nvSpPr>
          <p:cNvPr id="9" name="AutoShape 2" descr="Image result for stone age boy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189729" y="5781623"/>
            <a:ext cx="2779339" cy="83099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RE</a:t>
            </a:r>
          </a:p>
          <a:p>
            <a:pPr fontAlgn="base"/>
            <a:r>
              <a:rPr lang="en-GB" sz="1400" dirty="0">
                <a:latin typeface="Comic Sans MS" panose="030F0702030302020204" pitchFamily="66" charset="0"/>
              </a:rPr>
              <a:t>JUDAISM: Who is Jewish and what do they believe? Part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65120" y="245383"/>
            <a:ext cx="3097859" cy="16341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Science: Plants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Observing leaves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Seeds and bulbs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Plant parts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Deciduous and evergreen trees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Garden plants, wild plants &amp; plants to eat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5426" y="4889068"/>
            <a:ext cx="3196921" cy="172354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Ink Free" panose="03080402000500000000" pitchFamily="66" charset="0"/>
              </a:rPr>
              <a:t>Computing</a:t>
            </a:r>
          </a:p>
          <a:p>
            <a:pPr algn="ctr"/>
            <a:r>
              <a:rPr lang="en-GB" sz="2000" dirty="0">
                <a:latin typeface="Ink Free" panose="03080402000500000000" pitchFamily="66" charset="0"/>
              </a:rPr>
              <a:t>Programming: Quizzes</a:t>
            </a:r>
            <a:endParaRPr lang="en-GB" sz="2000" dirty="0"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Scratch Jr Recap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Outcomes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Using a design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Changing a design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Designing and creating a program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07666" y="3990508"/>
            <a:ext cx="3212440" cy="64633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PSHE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Fake is a mistake!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79301" y="3899514"/>
            <a:ext cx="2701099" cy="58477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Music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GB" sz="1200" dirty="0">
                <a:latin typeface="Comic Sans MS" panose="030F0702030302020204" pitchFamily="66" charset="0"/>
              </a:rPr>
              <a:t>The Rockpool Rock</a:t>
            </a:r>
          </a:p>
        </p:txBody>
      </p:sp>
    </p:spTree>
    <p:extLst>
      <p:ext uri="{BB962C8B-B14F-4D97-AF65-F5344CB8AC3E}">
        <p14:creationId xmlns:p14="http://schemas.microsoft.com/office/powerpoint/2010/main" val="3491178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616C54E02C5B45A9C48DC4C8CD902A" ma:contentTypeVersion="103" ma:contentTypeDescription="Create a new document." ma:contentTypeScope="" ma:versionID="c45270d7e3ebb60a289484792d43ca45">
  <xsd:schema xmlns:xsd="http://www.w3.org/2001/XMLSchema" xmlns:xs="http://www.w3.org/2001/XMLSchema" xmlns:p="http://schemas.microsoft.com/office/2006/metadata/properties" xmlns:ns2="e984b684-fb1a-4b5d-9a27-8a6a4885bcb9" xmlns:ns3="1c63f272-de22-4366-90ab-a286c0478ea4" xmlns:ns4="0283fbad-1011-4ef2-8aed-6972a81ebf19" xmlns:ns5="9aa31544-d82a-4e53-b176-06ffc7935d15" targetNamespace="http://schemas.microsoft.com/office/2006/metadata/properties" ma:root="true" ma:fieldsID="f086cf34be58a551cf15f35d0035907e" ns2:_="" ns3:_="" ns4:_="" ns5:_="">
    <xsd:import namespace="e984b684-fb1a-4b5d-9a27-8a6a4885bcb9"/>
    <xsd:import namespace="1c63f272-de22-4366-90ab-a286c0478ea4"/>
    <xsd:import namespace="0283fbad-1011-4ef2-8aed-6972a81ebf19"/>
    <xsd:import namespace="9aa31544-d82a-4e53-b176-06ffc7935d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5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4b684-fb1a-4b5d-9a27-8a6a4885bc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63f272-de22-4366-90ab-a286c0478ea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83fbad-1011-4ef2-8aed-6972a81ebf1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8907cb6-be69-4dc6-a45a-64e47a693d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31544-d82a-4e53-b176-06ffc7935d15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55a9770-3725-4ede-bff2-ae8f7bd7bde9}" ma:internalName="TaxCatchAll" ma:showField="CatchAllData" ma:web="9aa31544-d82a-4e53-b176-06ffc7935d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83fbad-1011-4ef2-8aed-6972a81ebf19">
      <Terms xmlns="http://schemas.microsoft.com/office/infopath/2007/PartnerControls"/>
    </lcf76f155ced4ddcb4097134ff3c332f>
    <TaxCatchAll xmlns="9aa31544-d82a-4e53-b176-06ffc7935d1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95DA37-E5CE-4FA0-987A-A96EF7C7C0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84b684-fb1a-4b5d-9a27-8a6a4885bcb9"/>
    <ds:schemaRef ds:uri="1c63f272-de22-4366-90ab-a286c0478ea4"/>
    <ds:schemaRef ds:uri="0283fbad-1011-4ef2-8aed-6972a81ebf19"/>
    <ds:schemaRef ds:uri="9aa31544-d82a-4e53-b176-06ffc7935d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DB6DFB-9765-4846-9677-D2DD4F8945D2}">
  <ds:schemaRefs>
    <ds:schemaRef ds:uri="http://schemas.microsoft.com/office/2006/documentManagement/types"/>
    <ds:schemaRef ds:uri="1c63f272-de22-4366-90ab-a286c0478ea4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e984b684-fb1a-4b5d-9a27-8a6a4885bcb9"/>
    <ds:schemaRef ds:uri="http://schemas.openxmlformats.org/package/2006/metadata/core-properties"/>
    <ds:schemaRef ds:uri="9aa31544-d82a-4e53-b176-06ffc7935d15"/>
    <ds:schemaRef ds:uri="0283fbad-1011-4ef2-8aed-6972a81ebf19"/>
  </ds:schemaRefs>
</ds:datastoreItem>
</file>

<file path=customXml/itemProps3.xml><?xml version="1.0" encoding="utf-8"?>
<ds:datastoreItem xmlns:ds="http://schemas.openxmlformats.org/officeDocument/2006/customXml" ds:itemID="{2EC89D1F-F4F7-45D9-AD6C-1155E8A69B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43922</TotalTime>
  <Words>193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Goudy Old Style</vt:lpstr>
      <vt:lpstr>Ink Free</vt:lpstr>
      <vt:lpstr>Kristen ITC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Fassum</dc:creator>
  <cp:lastModifiedBy>emma callow</cp:lastModifiedBy>
  <cp:revision>222</cp:revision>
  <cp:lastPrinted>2020-01-07T16:18:58Z</cp:lastPrinted>
  <dcterms:created xsi:type="dcterms:W3CDTF">2019-09-02T18:47:29Z</dcterms:created>
  <dcterms:modified xsi:type="dcterms:W3CDTF">2026-04-19T09:00:34Z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0x010100D4616C54E02C5B45A9C48DC4C8CD902A</vt:lpwstr>
  </property>
</Properties>
</file>