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688" r:id="rId5"/>
    <p:sldId id="645" r:id="rId6"/>
    <p:sldId id="689" r:id="rId7"/>
    <p:sldId id="2588" r:id="rId8"/>
    <p:sldId id="658" r:id="rId9"/>
    <p:sldId id="2592" r:id="rId10"/>
    <p:sldId id="657" r:id="rId11"/>
    <p:sldId id="671" r:id="rId12"/>
    <p:sldId id="2610" r:id="rId13"/>
    <p:sldId id="659" r:id="rId14"/>
    <p:sldId id="662" r:id="rId15"/>
    <p:sldId id="665" r:id="rId16"/>
    <p:sldId id="2614" r:id="rId17"/>
    <p:sldId id="687"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26E2"/>
    <a:srgbClr val="EC1C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71A13D-4F6A-4C32-8346-ED0E38F7872F}" v="93" dt="2024-07-24T15:21:33.061"/>
    <p1510:client id="{89839E4B-8C52-4D19-9B5A-33DBF395B958}" v="3448" dt="2024-07-25T06:50:30.93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0" autoAdjust="0"/>
    <p:restoredTop sz="71048" autoAdjust="0"/>
  </p:normalViewPr>
  <p:slideViewPr>
    <p:cSldViewPr snapToGrid="0">
      <p:cViewPr varScale="1">
        <p:scale>
          <a:sx n="37" d="100"/>
          <a:sy n="37" d="100"/>
        </p:scale>
        <p:origin x="1404" y="48"/>
      </p:cViewPr>
      <p:guideLst/>
    </p:cSldViewPr>
  </p:slideViewPr>
  <p:outlineViewPr>
    <p:cViewPr>
      <p:scale>
        <a:sx n="33" d="100"/>
        <a:sy n="33" d="100"/>
      </p:scale>
      <p:origin x="0" y="0"/>
    </p:cViewPr>
  </p:outlineViewPr>
  <p:notesTextViewPr>
    <p:cViewPr>
      <p:scale>
        <a:sx n="50" d="100"/>
        <a:sy n="50" d="100"/>
      </p:scale>
      <p:origin x="0" y="0"/>
    </p:cViewPr>
  </p:notesTextViewPr>
  <p:sorterViewPr>
    <p:cViewPr>
      <p:scale>
        <a:sx n="100" d="100"/>
        <a:sy n="100" d="100"/>
      </p:scale>
      <p:origin x="0" y="-10094"/>
    </p:cViewPr>
  </p:sorterViewPr>
  <p:notesViewPr>
    <p:cSldViewPr snapToGrid="0">
      <p:cViewPr varScale="1">
        <p:scale>
          <a:sx n="77" d="100"/>
          <a:sy n="77" d="100"/>
        </p:scale>
        <p:origin x="2812" y="3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33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3300"/>
            </a:lvl1pPr>
          </a:lstStyle>
          <a:p>
            <a:fld id="{4840487F-0CE3-453C-9223-EB4F050EE395}" type="datetimeFigureOut">
              <a:rPr lang="en-GB" smtClean="0"/>
              <a:pPr/>
              <a:t>03/03/2025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33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3300"/>
            </a:lvl1pPr>
          </a:lstStyle>
          <a:p>
            <a:fld id="{EF89B59B-2120-461D-8222-CE3302E55416}" type="slidenum">
              <a:rPr lang="en-GB" smtClean="0"/>
              <a:pPr/>
              <a:t>‹#›</a:t>
            </a:fld>
            <a:endParaRPr lang="en-GB"/>
          </a:p>
        </p:txBody>
      </p:sp>
    </p:spTree>
    <p:extLst>
      <p:ext uri="{BB962C8B-B14F-4D97-AF65-F5344CB8AC3E}">
        <p14:creationId xmlns:p14="http://schemas.microsoft.com/office/powerpoint/2010/main" val="2826096622"/>
      </p:ext>
    </p:extLst>
  </p:cSld>
  <p:clrMap bg1="lt1" tx1="dk1" bg2="lt2" tx2="dk2" accent1="accent1" accent2="accent2" accent3="accent3" accent4="accent4" accent5="accent5" accent6="accent6" hlink="hlink" folHlink="folHlink"/>
  <p:notesStyle>
    <a:lvl1pPr marL="0" algn="l" defTabSz="914400" rtl="0" eaLnBrk="1" latinLnBrk="0" hangingPunct="1">
      <a:defRPr sz="3300" kern="1200">
        <a:solidFill>
          <a:schemeClr val="tx1"/>
        </a:solidFill>
        <a:latin typeface="+mn-lt"/>
        <a:ea typeface="+mn-ea"/>
        <a:cs typeface="+mn-cs"/>
      </a:defRPr>
    </a:lvl1pPr>
    <a:lvl2pPr marL="457200" algn="l" defTabSz="914400" rtl="0" eaLnBrk="1" latinLnBrk="0" hangingPunct="1">
      <a:defRPr sz="3300" kern="1200">
        <a:solidFill>
          <a:schemeClr val="tx1"/>
        </a:solidFill>
        <a:latin typeface="+mn-lt"/>
        <a:ea typeface="+mn-ea"/>
        <a:cs typeface="+mn-cs"/>
      </a:defRPr>
    </a:lvl2pPr>
    <a:lvl3pPr marL="914400" algn="l" defTabSz="914400" rtl="0" eaLnBrk="1" latinLnBrk="0" hangingPunct="1">
      <a:defRPr sz="3300" kern="1200">
        <a:solidFill>
          <a:schemeClr val="tx1"/>
        </a:solidFill>
        <a:latin typeface="+mn-lt"/>
        <a:ea typeface="+mn-ea"/>
        <a:cs typeface="+mn-cs"/>
      </a:defRPr>
    </a:lvl3pPr>
    <a:lvl4pPr marL="1371600" algn="l" defTabSz="914400" rtl="0" eaLnBrk="1" latinLnBrk="0" hangingPunct="1">
      <a:defRPr sz="3300" kern="1200">
        <a:solidFill>
          <a:schemeClr val="tx1"/>
        </a:solidFill>
        <a:latin typeface="+mn-lt"/>
        <a:ea typeface="+mn-ea"/>
        <a:cs typeface="+mn-cs"/>
      </a:defRPr>
    </a:lvl4pPr>
    <a:lvl5pPr marL="1828800" algn="l" defTabSz="914400" rtl="0" eaLnBrk="1" latinLnBrk="0" hangingPunct="1">
      <a:defRPr sz="33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2800" b="1" kern="1200" baseline="0" dirty="0">
                <a:solidFill>
                  <a:srgbClr val="FFFFFF"/>
                </a:solidFill>
                <a:latin typeface="+mn-lt"/>
                <a:ea typeface="+mj-ea"/>
                <a:cs typeface="+mj-cs"/>
              </a:rPr>
              <a:t>This presentation brings together:</a:t>
            </a:r>
          </a:p>
          <a:p>
            <a:pPr algn="l"/>
            <a:r>
              <a:rPr lang="en-US" sz="2800" kern="1200" baseline="0" dirty="0">
                <a:solidFill>
                  <a:srgbClr val="FFFFFF"/>
                </a:solidFill>
                <a:latin typeface="+mn-lt"/>
                <a:ea typeface="+mj-ea"/>
                <a:cs typeface="+mj-cs"/>
              </a:rPr>
              <a:t>- the latest research and key findings </a:t>
            </a:r>
            <a:r>
              <a:rPr lang="en-GB" sz="2800" kern="1200" baseline="0" dirty="0">
                <a:solidFill>
                  <a:srgbClr val="FFFFFF"/>
                </a:solidFill>
                <a:latin typeface="+mn-lt"/>
                <a:ea typeface="+mj-ea"/>
                <a:cs typeface="+mj-cs"/>
              </a:rPr>
              <a:t>on </a:t>
            </a:r>
            <a:r>
              <a:rPr lang="en-GB" sz="2800" b="0" i="0" baseline="0" dirty="0">
                <a:solidFill>
                  <a:srgbClr val="333333"/>
                </a:solidFill>
                <a:effectLst/>
                <a:latin typeface="+mn-lt"/>
              </a:rPr>
              <a:t>children’s and young people’s online</a:t>
            </a:r>
            <a:r>
              <a:rPr lang="en-GB" sz="2800" b="1" i="0" baseline="0" dirty="0">
                <a:solidFill>
                  <a:srgbClr val="333333"/>
                </a:solidFill>
                <a:effectLst/>
                <a:latin typeface="+mn-lt"/>
              </a:rPr>
              <a:t> </a:t>
            </a:r>
            <a:r>
              <a:rPr lang="en-GB" sz="2800" b="0" i="0" baseline="0" dirty="0">
                <a:solidFill>
                  <a:srgbClr val="333333"/>
                </a:solidFill>
                <a:effectLst/>
                <a:latin typeface="+mn-lt"/>
              </a:rPr>
              <a:t>use and risk  </a:t>
            </a:r>
          </a:p>
          <a:p>
            <a:pPr algn="l"/>
            <a:r>
              <a:rPr lang="en-GB" sz="2800" b="0" i="0" baseline="0" dirty="0">
                <a:solidFill>
                  <a:srgbClr val="333333"/>
                </a:solidFill>
                <a:effectLst/>
                <a:latin typeface="+mn-lt"/>
              </a:rPr>
              <a:t>- parents’ views about their children’s media use, devices and supervision to monitor or limit use</a:t>
            </a:r>
          </a:p>
          <a:p>
            <a:pPr marL="0" lvl="0" indent="0" algn="l">
              <a:buFont typeface="Arial" panose="020B0604020202020204" pitchFamily="34" charset="0"/>
              <a:buNone/>
            </a:pPr>
            <a:r>
              <a:rPr lang="en-GB" sz="2800" b="0" i="0" baseline="0" dirty="0">
                <a:solidFill>
                  <a:srgbClr val="333333"/>
                </a:solidFill>
                <a:effectLst/>
                <a:latin typeface="+mn-lt"/>
              </a:rPr>
              <a:t>- suggested resources and tips to empower parents to keep up with the latest trends/apps and games, manage controls and settings, and talk to children about risk - from bullying and sharing content, to extremism and gangs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2800" dirty="0"/>
          </a:p>
        </p:txBody>
      </p:sp>
      <p:sp>
        <p:nvSpPr>
          <p:cNvPr id="4" name="Slide Number Placeholder 3"/>
          <p:cNvSpPr>
            <a:spLocks noGrp="1"/>
          </p:cNvSpPr>
          <p:nvPr>
            <p:ph type="sldNum" sz="quarter" idx="5"/>
          </p:nvPr>
        </p:nvSpPr>
        <p:spPr/>
        <p:txBody>
          <a:bodyPr/>
          <a:lstStyle/>
          <a:p>
            <a:fld id="{5985D112-682F-4487-9187-E5AF34266267}" type="slidenum">
              <a:rPr lang="en-GB" smtClean="0"/>
              <a:t>1</a:t>
            </a:fld>
            <a:endParaRPr lang="en-GB"/>
          </a:p>
        </p:txBody>
      </p:sp>
    </p:spTree>
    <p:extLst>
      <p:ext uri="{BB962C8B-B14F-4D97-AF65-F5344CB8AC3E}">
        <p14:creationId xmlns:p14="http://schemas.microsoft.com/office/powerpoint/2010/main" val="22038426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b="1" dirty="0"/>
              <a:t>Many parents indicate that they have concerns around various aspects of their children’s online activities.</a:t>
            </a:r>
          </a:p>
          <a:p>
            <a:pPr marL="171450" indent="-171450">
              <a:buFont typeface="Arial" panose="020B0604020202020204" pitchFamily="34" charset="0"/>
              <a:buChar char="•"/>
            </a:pPr>
            <a:r>
              <a:rPr lang="en-GB" dirty="0"/>
              <a:t>The primary concern among parents of 3-17s is that their child will be exposed to inappropriate content for their age group (77% of parents were either very or fairly concerned about this aspect of their child’s online use) or see adult/sexual content (75% of parents). </a:t>
            </a:r>
          </a:p>
          <a:p>
            <a:pPr marL="171450" indent="-171450">
              <a:buFont typeface="Arial" panose="020B0604020202020204" pitchFamily="34" charset="0"/>
              <a:buChar char="•"/>
            </a:pPr>
            <a:r>
              <a:rPr lang="en-GB" dirty="0"/>
              <a:t>Another common concern among these parents is that their child will experience some sort of harm or detriment while online; for example, seven in ten parents are concerned that their child will be bullied online (70%) or will see content which encourages them to hurt or harm themselves (68%). </a:t>
            </a:r>
          </a:p>
          <a:p>
            <a:pPr marL="171450" indent="-171450">
              <a:buFont typeface="Arial" panose="020B0604020202020204" pitchFamily="34" charset="0"/>
              <a:buChar char="•"/>
            </a:pPr>
            <a:r>
              <a:rPr lang="en-GB" dirty="0"/>
              <a:t>Three in five (59%) parents are concerned that there is a possibility of their child being influenced by extreme views online. </a:t>
            </a:r>
          </a:p>
          <a:p>
            <a:pPr marL="171450" indent="-171450">
              <a:buFont typeface="Arial" panose="020B0604020202020204" pitchFamily="34" charset="0"/>
              <a:buChar char="•"/>
            </a:pPr>
            <a:r>
              <a:rPr lang="en-GB" dirty="0"/>
              <a:t>Half (51%) worry about the pressure on their child to spend money online. </a:t>
            </a:r>
          </a:p>
          <a:p>
            <a:pPr marL="171450" indent="-171450">
              <a:buFont typeface="Arial" panose="020B0604020202020204" pitchFamily="34" charset="0"/>
              <a:buChar char="•"/>
            </a:pPr>
            <a:r>
              <a:rPr lang="en-GB" dirty="0"/>
              <a:t>More than three in five parents are also concerned about their children giving away their personal data. Sixty-five percent are worried about the personal details the child themself may give out to inappropriate people, as well as 62% of parents who worry about companies collecting information about what their child is doing online. </a:t>
            </a:r>
          </a:p>
          <a:p>
            <a:pPr marL="171450" indent="-171450">
              <a:buFont typeface="Arial" panose="020B0604020202020204" pitchFamily="34" charset="0"/>
              <a:buChar char="•"/>
            </a:pPr>
            <a:r>
              <a:rPr lang="en-GB" dirty="0"/>
              <a:t>Finally, over half (55%) of parents said they were concerned about their child’s online use and how it might damage their reputation, either now or in the future.</a:t>
            </a:r>
          </a:p>
        </p:txBody>
      </p:sp>
      <p:sp>
        <p:nvSpPr>
          <p:cNvPr id="4" name="Slide Number Placeholder 3"/>
          <p:cNvSpPr>
            <a:spLocks noGrp="1"/>
          </p:cNvSpPr>
          <p:nvPr>
            <p:ph type="sldNum" sz="quarter" idx="5"/>
          </p:nvPr>
        </p:nvSpPr>
        <p:spPr/>
        <p:txBody>
          <a:bodyPr/>
          <a:lstStyle/>
          <a:p>
            <a:fld id="{5985D112-682F-4487-9187-E5AF34266267}" type="slidenum">
              <a:rPr lang="en-GB" smtClean="0"/>
              <a:t>2</a:t>
            </a:fld>
            <a:endParaRPr lang="en-GB"/>
          </a:p>
        </p:txBody>
      </p:sp>
    </p:spTree>
    <p:extLst>
      <p:ext uri="{BB962C8B-B14F-4D97-AF65-F5344CB8AC3E}">
        <p14:creationId xmlns:p14="http://schemas.microsoft.com/office/powerpoint/2010/main" val="24018611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Four in five parents (81%) chose to talk to their child about what had happened.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Just over half advised their child to block a specific type of content or person (54%) or who recommended that their child stop using certain apps or sites (53%).</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However, only a third of parents in this situation (32%) suggested reporting the content to the site or app on which it appeared.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dirty="0"/>
              <a:t>TELL</a:t>
            </a:r>
            <a:r>
              <a:rPr lang="en-GB" dirty="0"/>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You do not need to be an IT expert to help your child stay safe online. One of the best things you can do to protect your children is to talk regularly with them about their use of technology- just as you do with all other areas of parenting.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Having an open and honest approach is best - reacting, without involving them or talking to them, can often push behaviour underground, so it still happens, but you are less likely to know about it. This can increase risk to your child. </a:t>
            </a:r>
          </a:p>
        </p:txBody>
      </p:sp>
      <p:sp>
        <p:nvSpPr>
          <p:cNvPr id="4" name="Slide Number Placeholder 3"/>
          <p:cNvSpPr>
            <a:spLocks noGrp="1"/>
          </p:cNvSpPr>
          <p:nvPr>
            <p:ph type="sldNum" sz="quarter" idx="5"/>
          </p:nvPr>
        </p:nvSpPr>
        <p:spPr/>
        <p:txBody>
          <a:bodyPr/>
          <a:lstStyle/>
          <a:p>
            <a:fld id="{5985D112-682F-4487-9187-E5AF34266267}" type="slidenum">
              <a:rPr lang="en-GB" smtClean="0"/>
              <a:t>3</a:t>
            </a:fld>
            <a:endParaRPr lang="en-GB"/>
          </a:p>
        </p:txBody>
      </p:sp>
    </p:spTree>
    <p:extLst>
      <p:ext uri="{BB962C8B-B14F-4D97-AF65-F5344CB8AC3E}">
        <p14:creationId xmlns:p14="http://schemas.microsoft.com/office/powerpoint/2010/main" val="42548622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3300" b="1" dirty="0"/>
              <a:t>ASK</a:t>
            </a:r>
            <a:r>
              <a:rPr lang="en-GB" sz="3300" dirty="0"/>
              <a:t> – What do you do that works well? Share good practice</a:t>
            </a:r>
          </a:p>
          <a:p>
            <a:endParaRPr lang="en-GB" sz="33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3300" b="1" dirty="0"/>
              <a:t>REMIND</a:t>
            </a:r>
            <a:r>
              <a:rPr lang="en-GB" sz="3300" dirty="0"/>
              <a:t> -  You do not need to be a tech expert to help your child with staying safe online. It’s ultimately about communication and being proactive.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3300" dirty="0"/>
          </a:p>
          <a:p>
            <a:endParaRPr lang="en-GB" sz="3300" dirty="0"/>
          </a:p>
        </p:txBody>
      </p:sp>
      <p:sp>
        <p:nvSpPr>
          <p:cNvPr id="4" name="Slide Number Placeholder 3"/>
          <p:cNvSpPr>
            <a:spLocks noGrp="1"/>
          </p:cNvSpPr>
          <p:nvPr>
            <p:ph type="sldNum" sz="quarter" idx="5"/>
          </p:nvPr>
        </p:nvSpPr>
        <p:spPr/>
        <p:txBody>
          <a:bodyPr/>
          <a:lstStyle/>
          <a:p>
            <a:fld id="{EF89B59B-2120-461D-8222-CE3302E55416}" type="slidenum">
              <a:rPr lang="en-GB" smtClean="0"/>
              <a:t>4</a:t>
            </a:fld>
            <a:endParaRPr lang="en-GB"/>
          </a:p>
        </p:txBody>
      </p:sp>
    </p:spTree>
    <p:extLst>
      <p:ext uri="{BB962C8B-B14F-4D97-AF65-F5344CB8AC3E}">
        <p14:creationId xmlns:p14="http://schemas.microsoft.com/office/powerpoint/2010/main" val="32084650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As in previous years, the point at which it becomes more likely that a child will go online using a mobile rather than a tablet closely correlates with the age at which mobile phone ownership among children becomes almost universal. </a:t>
            </a:r>
          </a:p>
        </p:txBody>
      </p:sp>
      <p:sp>
        <p:nvSpPr>
          <p:cNvPr id="4" name="Slide Number Placeholder 3"/>
          <p:cNvSpPr>
            <a:spLocks noGrp="1"/>
          </p:cNvSpPr>
          <p:nvPr>
            <p:ph type="sldNum" sz="quarter" idx="5"/>
          </p:nvPr>
        </p:nvSpPr>
        <p:spPr/>
        <p:txBody>
          <a:bodyPr/>
          <a:lstStyle/>
          <a:p>
            <a:fld id="{5985D112-682F-4487-9187-E5AF34266267}" type="slidenum">
              <a:rPr lang="en-GB" smtClean="0"/>
              <a:t>5</a:t>
            </a:fld>
            <a:endParaRPr lang="en-GB"/>
          </a:p>
        </p:txBody>
      </p:sp>
    </p:spTree>
    <p:extLst>
      <p:ext uri="{BB962C8B-B14F-4D97-AF65-F5344CB8AC3E}">
        <p14:creationId xmlns:p14="http://schemas.microsoft.com/office/powerpoint/2010/main" val="5000025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F89B59B-2120-461D-8222-CE3302E55416}" type="slidenum">
              <a:rPr lang="en-GB" smtClean="0"/>
              <a:t>6</a:t>
            </a:fld>
            <a:endParaRPr lang="en-GB"/>
          </a:p>
        </p:txBody>
      </p:sp>
    </p:spTree>
    <p:extLst>
      <p:ext uri="{BB962C8B-B14F-4D97-AF65-F5344CB8AC3E}">
        <p14:creationId xmlns:p14="http://schemas.microsoft.com/office/powerpoint/2010/main" val="14864900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Parents’ concerns about their child’s screentime increases with age - Overall, four in ten (39%) parents of children aged 3-17 report finding it hard to control their child’s screentime. This increases with age, going from a third (34%) for parents of 3-4-year-olds to half (49%) of parents of 16-17-year-olds.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Threequarters (74%) of parents aged 3-4 agreed that their child had a good balance, compared to just over half of parents of older children (56% and 55% for parents of children aged 12-15 and 16-17 respectively).</a:t>
            </a:r>
          </a:p>
        </p:txBody>
      </p:sp>
      <p:sp>
        <p:nvSpPr>
          <p:cNvPr id="4" name="Slide Number Placeholder 3"/>
          <p:cNvSpPr>
            <a:spLocks noGrp="1"/>
          </p:cNvSpPr>
          <p:nvPr>
            <p:ph type="sldNum" sz="quarter" idx="5"/>
          </p:nvPr>
        </p:nvSpPr>
        <p:spPr/>
        <p:txBody>
          <a:bodyPr/>
          <a:lstStyle/>
          <a:p>
            <a:fld id="{5985D112-682F-4487-9187-E5AF34266267}" type="slidenum">
              <a:rPr lang="en-GB" smtClean="0"/>
              <a:t>7</a:t>
            </a:fld>
            <a:endParaRPr lang="en-GB"/>
          </a:p>
        </p:txBody>
      </p:sp>
    </p:spTree>
    <p:extLst>
      <p:ext uri="{BB962C8B-B14F-4D97-AF65-F5344CB8AC3E}">
        <p14:creationId xmlns:p14="http://schemas.microsoft.com/office/powerpoint/2010/main" val="32367821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dirty="0"/>
              <a:t>REMIND</a:t>
            </a:r>
            <a:r>
              <a:rPr lang="en-GB" dirty="0"/>
              <a:t> – it’s important to model good behaviour when it comes to device use, as children will follow our example. The same goes for ‘sharenting’ (</a:t>
            </a:r>
            <a:r>
              <a:rPr lang="en-GB"/>
              <a:t>see slide 22)</a:t>
            </a:r>
            <a:endParaRPr lang="en-GB" dirty="0"/>
          </a:p>
        </p:txBody>
      </p:sp>
      <p:sp>
        <p:nvSpPr>
          <p:cNvPr id="4" name="Slide Number Placeholder 3"/>
          <p:cNvSpPr>
            <a:spLocks noGrp="1"/>
          </p:cNvSpPr>
          <p:nvPr>
            <p:ph type="sldNum" sz="quarter" idx="5"/>
          </p:nvPr>
        </p:nvSpPr>
        <p:spPr/>
        <p:txBody>
          <a:bodyPr/>
          <a:lstStyle/>
          <a:p>
            <a:fld id="{5985D112-682F-4487-9187-E5AF34266267}" type="slidenum">
              <a:rPr lang="en-GB" smtClean="0"/>
              <a:t>8</a:t>
            </a:fld>
            <a:endParaRPr lang="en-GB"/>
          </a:p>
        </p:txBody>
      </p:sp>
    </p:spTree>
    <p:extLst>
      <p:ext uri="{BB962C8B-B14F-4D97-AF65-F5344CB8AC3E}">
        <p14:creationId xmlns:p14="http://schemas.microsoft.com/office/powerpoint/2010/main" val="41415560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1" dirty="0"/>
              <a:t>PLAY VIDEO </a:t>
            </a:r>
            <a:r>
              <a:rPr lang="en-GB" dirty="0"/>
              <a:t>– ‘</a:t>
            </a:r>
            <a:r>
              <a:rPr lang="en-GB" b="1" i="0" dirty="0">
                <a:solidFill>
                  <a:srgbClr val="0F0F0F"/>
                </a:solidFill>
                <a:effectLst/>
                <a:highlight>
                  <a:srgbClr val="FFFFFF"/>
                </a:highlight>
                <a:latin typeface="Roboto" panose="02000000000000000000" pitchFamily="2" charset="0"/>
              </a:rPr>
              <a:t>Life Online - What Grownups Just Don't Get!’</a:t>
            </a:r>
          </a:p>
          <a:p>
            <a:pPr algn="l"/>
            <a:r>
              <a:rPr lang="en-GB" b="0" i="0" dirty="0">
                <a:solidFill>
                  <a:srgbClr val="131313"/>
                </a:solidFill>
                <a:effectLst/>
                <a:latin typeface="Roboto" panose="02000000000000000000" pitchFamily="2" charset="0"/>
              </a:rPr>
              <a:t>This video is part of our playlist on what children and young people actually think about some of the top topics and hot potatoes of the day in 2024. You can discuss key points from this to facilitate conversations to break down barriers to keeping children safe online.</a:t>
            </a:r>
            <a:endParaRPr lang="en-GB" b="1" i="0" dirty="0">
              <a:solidFill>
                <a:srgbClr val="0F0F0F"/>
              </a:solidFill>
              <a:effectLst/>
              <a:highlight>
                <a:srgbClr val="FFFFFF"/>
              </a:highligh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https://youtu.be/Lde52EtjljQ?si=QZSHL0Gn31LRCO1T </a:t>
            </a:r>
          </a:p>
        </p:txBody>
      </p:sp>
      <p:sp>
        <p:nvSpPr>
          <p:cNvPr id="4" name="Slide Number Placeholder 3"/>
          <p:cNvSpPr>
            <a:spLocks noGrp="1"/>
          </p:cNvSpPr>
          <p:nvPr>
            <p:ph type="sldNum" sz="quarter" idx="5"/>
          </p:nvPr>
        </p:nvSpPr>
        <p:spPr/>
        <p:txBody>
          <a:bodyPr/>
          <a:lstStyle/>
          <a:p>
            <a:fld id="{5985D112-682F-4487-9187-E5AF34266267}" type="slidenum">
              <a:rPr lang="en-GB" smtClean="0"/>
              <a:t>9</a:t>
            </a:fld>
            <a:endParaRPr lang="en-GB"/>
          </a:p>
        </p:txBody>
      </p:sp>
    </p:spTree>
    <p:extLst>
      <p:ext uri="{BB962C8B-B14F-4D97-AF65-F5344CB8AC3E}">
        <p14:creationId xmlns:p14="http://schemas.microsoft.com/office/powerpoint/2010/main" val="41796947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YouTube is the most-used app or site among the children in our study, with more than eight in ten 3- 17-year-olds using it. However, while YouTube is a popular app across all age bands, some sites or apps grow in popularity with age. For example, just under two in ten of all 3-4-year-olds use Instagram and/or Snapchat (17% in each case) but this rises to eight in ten among 16-17s (for both apps). Similarly, just under a quarter (23%) of all 3-4-year-olds use WhatsApp, and this rises to over eight in ten (83%) of all 16-17-year-olds. This underlines the more interconnected and social nature of older children’s online behaviours; indeed, half (49%) of all 16-17-year-olds use all five of the top apps/sites (YouTube, WhatsApp, TikTok, Snapchat and Instagram).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dirty="0"/>
              <a:t>REMIND</a:t>
            </a:r>
            <a:r>
              <a:rPr lang="en-GB" dirty="0"/>
              <a:t> – </a:t>
            </a:r>
            <a:r>
              <a:rPr lang="en-GB" b="1" dirty="0"/>
              <a:t>your children need to be 13+ to use these platforms </a:t>
            </a:r>
            <a:r>
              <a:rPr lang="en-GB" b="0" dirty="0"/>
              <a:t>(See slide 39) </a:t>
            </a:r>
          </a:p>
        </p:txBody>
      </p:sp>
      <p:sp>
        <p:nvSpPr>
          <p:cNvPr id="4" name="Slide Number Placeholder 3"/>
          <p:cNvSpPr>
            <a:spLocks noGrp="1"/>
          </p:cNvSpPr>
          <p:nvPr>
            <p:ph type="sldNum" sz="quarter" idx="5"/>
          </p:nvPr>
        </p:nvSpPr>
        <p:spPr/>
        <p:txBody>
          <a:bodyPr/>
          <a:lstStyle/>
          <a:p>
            <a:fld id="{5985D112-682F-4487-9187-E5AF34266267}" type="slidenum">
              <a:rPr lang="en-GB" smtClean="0"/>
              <a:t>10</a:t>
            </a:fld>
            <a:endParaRPr lang="en-GB"/>
          </a:p>
        </p:txBody>
      </p:sp>
    </p:spTree>
    <p:extLst>
      <p:ext uri="{BB962C8B-B14F-4D97-AF65-F5344CB8AC3E}">
        <p14:creationId xmlns:p14="http://schemas.microsoft.com/office/powerpoint/2010/main" val="10412063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dirty="0"/>
              <a:t>TELL</a:t>
            </a:r>
            <a:r>
              <a:rPr lang="en-GB" dirty="0"/>
              <a:t> - Motivations for using these types of app vary, but a key reason is the desire to connect with peers. Seven in ten (68%) 8-17-year-olds who use social media and/ or messaging sites or apps told us that using these types of sites or apps helped them feel closer to their friends, either all or most of the time. </a:t>
            </a:r>
          </a:p>
        </p:txBody>
      </p:sp>
      <p:sp>
        <p:nvSpPr>
          <p:cNvPr id="4" name="Slide Number Placeholder 3"/>
          <p:cNvSpPr>
            <a:spLocks noGrp="1"/>
          </p:cNvSpPr>
          <p:nvPr>
            <p:ph type="sldNum" sz="quarter" idx="5"/>
          </p:nvPr>
        </p:nvSpPr>
        <p:spPr/>
        <p:txBody>
          <a:bodyPr/>
          <a:lstStyle/>
          <a:p>
            <a:fld id="{5985D112-682F-4487-9187-E5AF34266267}" type="slidenum">
              <a:rPr lang="en-GB" smtClean="0"/>
              <a:t>11</a:t>
            </a:fld>
            <a:endParaRPr lang="en-GB"/>
          </a:p>
        </p:txBody>
      </p:sp>
    </p:spTree>
    <p:extLst>
      <p:ext uri="{BB962C8B-B14F-4D97-AF65-F5344CB8AC3E}">
        <p14:creationId xmlns:p14="http://schemas.microsoft.com/office/powerpoint/2010/main" val="40364422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buFont typeface="Arial" panose="020B0604020202020204" pitchFamily="34" charset="0"/>
              <a:buNone/>
            </a:pPr>
            <a:r>
              <a:rPr lang="en-GB" dirty="0"/>
              <a:t>Up to a quarter of children aged 8-17 said they had changed their date of birth on their profile since initially setting it up. </a:t>
            </a:r>
          </a:p>
          <a:p>
            <a:pPr marL="0" lvl="0" indent="0" algn="l">
              <a:buFont typeface="Arial" panose="020B0604020202020204" pitchFamily="34" charset="0"/>
              <a:buNone/>
            </a:pPr>
            <a:r>
              <a:rPr lang="en-GB" dirty="0"/>
              <a:t>• This was most likely to be cited for Facebook (24%) and TikTok (23%), followed by Instagram and X/Twitter (both 19%). </a:t>
            </a:r>
          </a:p>
          <a:p>
            <a:pPr marL="0" lvl="0" indent="0" algn="l">
              <a:buFont typeface="Arial" panose="020B0604020202020204" pitchFamily="34" charset="0"/>
              <a:buNone/>
            </a:pPr>
            <a:r>
              <a:rPr lang="en-GB" dirty="0"/>
              <a:t>• Proportions doing this were higher among 8-12s for both TikTok and Instagram.</a:t>
            </a:r>
            <a:endParaRPr lang="en-GB" b="0" i="0" dirty="0">
              <a:solidFill>
                <a:srgbClr val="202124"/>
              </a:solidFill>
              <a:effectLst/>
              <a:latin typeface="arial" panose="020B0604020202020204" pitchFamily="34" charset="0"/>
            </a:endParaRPr>
          </a:p>
          <a:p>
            <a:pPr marL="0" lvl="0" indent="0" algn="l">
              <a:buFont typeface="Arial" panose="020B0604020202020204" pitchFamily="34" charset="0"/>
              <a:buNone/>
            </a:pPr>
            <a:r>
              <a:rPr lang="en-GB" b="0" i="0" dirty="0">
                <a:solidFill>
                  <a:srgbClr val="202124"/>
                </a:solidFill>
                <a:effectLst/>
                <a:latin typeface="arial" panose="020B0604020202020204" pitchFamily="34" charset="0"/>
              </a:rPr>
              <a:t>-</a:t>
            </a:r>
          </a:p>
        </p:txBody>
      </p:sp>
      <p:sp>
        <p:nvSpPr>
          <p:cNvPr id="4" name="Slide Number Placeholder 3"/>
          <p:cNvSpPr>
            <a:spLocks noGrp="1"/>
          </p:cNvSpPr>
          <p:nvPr>
            <p:ph type="sldNum" sz="quarter" idx="5"/>
          </p:nvPr>
        </p:nvSpPr>
        <p:spPr/>
        <p:txBody>
          <a:bodyPr/>
          <a:lstStyle/>
          <a:p>
            <a:fld id="{5985D112-682F-4487-9187-E5AF34266267}" type="slidenum">
              <a:rPr lang="en-GB" smtClean="0"/>
              <a:t>12</a:t>
            </a:fld>
            <a:endParaRPr lang="en-GB"/>
          </a:p>
        </p:txBody>
      </p:sp>
    </p:spTree>
    <p:extLst>
      <p:ext uri="{BB962C8B-B14F-4D97-AF65-F5344CB8AC3E}">
        <p14:creationId xmlns:p14="http://schemas.microsoft.com/office/powerpoint/2010/main" val="12700001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F89B59B-2120-461D-8222-CE3302E55416}" type="slidenum">
              <a:rPr lang="en-GB" smtClean="0"/>
              <a:t>14</a:t>
            </a:fld>
            <a:endParaRPr lang="en-GB"/>
          </a:p>
        </p:txBody>
      </p:sp>
    </p:spTree>
    <p:extLst>
      <p:ext uri="{BB962C8B-B14F-4D97-AF65-F5344CB8AC3E}">
        <p14:creationId xmlns:p14="http://schemas.microsoft.com/office/powerpoint/2010/main" val="7473772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2" name="Picture 1" descr="A red and black rectangular sign with white text&#10;&#10;Description automatically generated with low confidence">
            <a:extLst>
              <a:ext uri="{FF2B5EF4-FFF2-40B4-BE49-F238E27FC236}">
                <a16:creationId xmlns:a16="http://schemas.microsoft.com/office/drawing/2014/main" id="{B8DAB98E-95F0-01AF-AF0C-464AD078A98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3003" y="5931016"/>
            <a:ext cx="1138484" cy="801355"/>
          </a:xfrm>
          <a:prstGeom prst="rect">
            <a:avLst/>
          </a:prstGeom>
        </p:spPr>
      </p:pic>
    </p:spTree>
    <p:extLst>
      <p:ext uri="{BB962C8B-B14F-4D97-AF65-F5344CB8AC3E}">
        <p14:creationId xmlns:p14="http://schemas.microsoft.com/office/powerpoint/2010/main" val="27173429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3" name="Picture 2" descr="A red and black rectangular sign with white text&#10;&#10;Description automatically generated with low confidence">
            <a:extLst>
              <a:ext uri="{FF2B5EF4-FFF2-40B4-BE49-F238E27FC236}">
                <a16:creationId xmlns:a16="http://schemas.microsoft.com/office/drawing/2014/main" id="{B05F3992-AC01-7651-FE82-6409CE6A964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3003" y="5931016"/>
            <a:ext cx="1138484" cy="801355"/>
          </a:xfrm>
          <a:prstGeom prst="rect">
            <a:avLst/>
          </a:prstGeom>
        </p:spPr>
      </p:pic>
    </p:spTree>
    <p:extLst>
      <p:ext uri="{BB962C8B-B14F-4D97-AF65-F5344CB8AC3E}">
        <p14:creationId xmlns:p14="http://schemas.microsoft.com/office/powerpoint/2010/main" val="1039214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948E38-8FB0-4E51-A01C-C88794372E50}"/>
              </a:ext>
            </a:extLst>
          </p:cNvPr>
          <p:cNvSpPr>
            <a:spLocks noGrp="1"/>
          </p:cNvSpPr>
          <p:nvPr>
            <p:ph idx="1" hasCustomPrompt="1"/>
          </p:nvPr>
        </p:nvSpPr>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Title 5">
            <a:extLst>
              <a:ext uri="{FF2B5EF4-FFF2-40B4-BE49-F238E27FC236}">
                <a16:creationId xmlns:a16="http://schemas.microsoft.com/office/drawing/2014/main" id="{703B4A2F-5217-4795-8F6B-BFD7CF459B1C}"/>
              </a:ext>
            </a:extLst>
          </p:cNvPr>
          <p:cNvSpPr>
            <a:spLocks noGrp="1"/>
          </p:cNvSpPr>
          <p:nvPr>
            <p:ph type="title"/>
          </p:nvPr>
        </p:nvSpPr>
        <p:spPr/>
        <p:txBody>
          <a:bodyPr rtlCol="0"/>
          <a:lstStyle/>
          <a:p>
            <a:pPr rtl="0"/>
            <a:r>
              <a:rPr lang="en-US" noProof="0"/>
              <a:t>Click to edit Master title style</a:t>
            </a:r>
            <a:endParaRPr lang="en-GB" noProof="0"/>
          </a:p>
        </p:txBody>
      </p:sp>
      <p:sp>
        <p:nvSpPr>
          <p:cNvPr id="7" name="Footer Placeholder 6">
            <a:extLst>
              <a:ext uri="{FF2B5EF4-FFF2-40B4-BE49-F238E27FC236}">
                <a16:creationId xmlns:a16="http://schemas.microsoft.com/office/drawing/2014/main" id="{332C6E1E-0AF9-4CBB-8AF8-AE4DF400FCA8}"/>
              </a:ext>
            </a:extLst>
          </p:cNvPr>
          <p:cNvSpPr>
            <a:spLocks noGrp="1"/>
          </p:cNvSpPr>
          <p:nvPr>
            <p:ph type="ftr" sz="quarter" idx="10"/>
          </p:nvPr>
        </p:nvSpPr>
        <p:spPr>
          <a:xfrm>
            <a:off x="432000" y="6365893"/>
            <a:ext cx="4114800" cy="226714"/>
          </a:xfrm>
          <a:prstGeom prst="rect">
            <a:avLst/>
          </a:prstGeom>
        </p:spPr>
        <p:txBody>
          <a:bodyPr rtlCol="0"/>
          <a:lstStyle/>
          <a:p>
            <a:pPr rtl="0"/>
            <a:endParaRPr lang="en-GB" noProof="0"/>
          </a:p>
        </p:txBody>
      </p:sp>
      <p:sp>
        <p:nvSpPr>
          <p:cNvPr id="8" name="Slide Number Placeholder 7">
            <a:extLst>
              <a:ext uri="{FF2B5EF4-FFF2-40B4-BE49-F238E27FC236}">
                <a16:creationId xmlns:a16="http://schemas.microsoft.com/office/drawing/2014/main" id="{B21A256C-91C2-4AC0-B272-C68D44C3EE38}"/>
              </a:ext>
            </a:extLst>
          </p:cNvPr>
          <p:cNvSpPr>
            <a:spLocks noGrp="1"/>
          </p:cNvSpPr>
          <p:nvPr>
            <p:ph type="sldNum" sz="quarter" idx="11"/>
          </p:nvPr>
        </p:nvSpPr>
        <p:spPr/>
        <p:txBody>
          <a:bodyPr rtlCol="0"/>
          <a:lstStyle/>
          <a:p>
            <a:pPr algn="ctr" rtl="0"/>
            <a:fld id="{B67B645E-C5E5-4727-B977-D372A0AA71D9}" type="slidenum">
              <a:rPr lang="en-GB" noProof="0" smtClean="0"/>
              <a:pPr algn="ctr" rtl="0"/>
              <a:t>‹#›</a:t>
            </a:fld>
            <a:endParaRPr lang="en-GB" noProof="0"/>
          </a:p>
        </p:txBody>
      </p:sp>
      <p:sp>
        <p:nvSpPr>
          <p:cNvPr id="2" name="TextBox 1"/>
          <p:cNvSpPr txBox="1"/>
          <p:nvPr userDrawn="1">
            <p:custDataLst>
              <p:tags r:id="rId1"/>
            </p:custDataLst>
          </p:nvPr>
        </p:nvSpPr>
        <p:spPr>
          <a:xfrm>
            <a:off x="6003634" y="127000"/>
            <a:ext cx="184731" cy="369332"/>
          </a:xfrm>
          <a:prstGeom prst="rect">
            <a:avLst/>
          </a:prstGeom>
          <a:noFill/>
          <a:ln cmpd="sng">
            <a:noFill/>
          </a:ln>
          <a:extLst>
            <a:ext uri="{91240B29-F687-4F45-9708-019B960494DF}">
              <a14:hiddenLine xmlns:a14="http://schemas.microsoft.com/office/drawing/2010/main" cmpd="sng">
                <a:solidFill>
                  <a:schemeClr val="tx1"/>
                </a:solidFill>
              </a14:hiddenLine>
            </a:ext>
          </a:extLst>
        </p:spPr>
        <p:txBody>
          <a:bodyPr vert="horz" wrap="none" rtlCol="0" anchor="t">
            <a:spAutoFit/>
          </a:bodyPr>
          <a:lstStyle/>
          <a:p>
            <a:pPr marL="0" algn="ctr" defTabSz="914400" rtl="0" eaLnBrk="1" latinLnBrk="0" hangingPunct="1">
              <a:buNone/>
            </a:pPr>
            <a:endParaRPr lang="en-GB"/>
          </a:p>
        </p:txBody>
      </p:sp>
      <p:sp>
        <p:nvSpPr>
          <p:cNvPr id="4" name="TextBox 3"/>
          <p:cNvSpPr txBox="1"/>
          <p:nvPr userDrawn="1">
            <p:custDataLst>
              <p:tags r:id="rId2"/>
            </p:custDataLst>
          </p:nvPr>
        </p:nvSpPr>
        <p:spPr>
          <a:xfrm>
            <a:off x="6003634" y="6361668"/>
            <a:ext cx="184731" cy="369332"/>
          </a:xfrm>
          <a:prstGeom prst="rect">
            <a:avLst/>
          </a:prstGeom>
          <a:noFill/>
          <a:ln cmpd="sng">
            <a:noFill/>
          </a:ln>
          <a:extLst>
            <a:ext uri="{91240B29-F687-4F45-9708-019B960494DF}">
              <a14:hiddenLine xmlns:a14="http://schemas.microsoft.com/office/drawing/2010/main" cmpd="sng">
                <a:solidFill>
                  <a:schemeClr val="tx1"/>
                </a:solidFill>
              </a14:hiddenLine>
            </a:ext>
          </a:extLst>
        </p:spPr>
        <p:txBody>
          <a:bodyPr vert="horz" wrap="none" rtlCol="0" anchor="t">
            <a:spAutoFit/>
          </a:bodyPr>
          <a:lstStyle/>
          <a:p>
            <a:pPr marL="0" algn="ctr" defTabSz="914400" rtl="0" eaLnBrk="1" latinLnBrk="0" hangingPunct="1">
              <a:buNone/>
            </a:pPr>
            <a:endParaRPr lang="en-GB"/>
          </a:p>
        </p:txBody>
      </p:sp>
      <p:pic>
        <p:nvPicPr>
          <p:cNvPr id="5" name="Picture 4" descr="A red and black rectangular sign with white text&#10;&#10;Description automatically generated with low confidence">
            <a:extLst>
              <a:ext uri="{FF2B5EF4-FFF2-40B4-BE49-F238E27FC236}">
                <a16:creationId xmlns:a16="http://schemas.microsoft.com/office/drawing/2014/main" id="{8692AECD-702F-94F6-8899-187883D2A6E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73003" y="5931016"/>
            <a:ext cx="1138484" cy="801355"/>
          </a:xfrm>
          <a:prstGeom prst="rect">
            <a:avLst/>
          </a:prstGeom>
        </p:spPr>
      </p:pic>
    </p:spTree>
    <p:extLst>
      <p:ext uri="{BB962C8B-B14F-4D97-AF65-F5344CB8AC3E}">
        <p14:creationId xmlns:p14="http://schemas.microsoft.com/office/powerpoint/2010/main" val="161634948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03BDA4-D578-4750-8052-AD42805188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9A2FF77-383A-49B4-AD9F-360EC0A7D8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C83AF95-505D-4D8E-921B-4B4A9D7A01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C91268-1211-48B9-8B77-FE344675B2C8}" type="datetimeFigureOut">
              <a:rPr lang="en-GB" smtClean="0"/>
              <a:t>03/03/2025</a:t>
            </a:fld>
            <a:endParaRPr lang="en-GB"/>
          </a:p>
        </p:txBody>
      </p:sp>
      <p:sp>
        <p:nvSpPr>
          <p:cNvPr id="5" name="Footer Placeholder 4">
            <a:extLst>
              <a:ext uri="{FF2B5EF4-FFF2-40B4-BE49-F238E27FC236}">
                <a16:creationId xmlns:a16="http://schemas.microsoft.com/office/drawing/2014/main" id="{741150F7-4567-4C0F-ABAF-30519D7C0A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AEC3DC8-6A17-41F0-B1D3-59AC9F342A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CCC859-1D34-4719-A88B-FF940B5A3B6E}" type="slidenum">
              <a:rPr lang="en-GB" smtClean="0"/>
              <a:t>‹#›</a:t>
            </a:fld>
            <a:endParaRPr lang="en-GB"/>
          </a:p>
        </p:txBody>
      </p:sp>
    </p:spTree>
    <p:extLst>
      <p:ext uri="{BB962C8B-B14F-4D97-AF65-F5344CB8AC3E}">
        <p14:creationId xmlns:p14="http://schemas.microsoft.com/office/powerpoint/2010/main" val="803607888"/>
      </p:ext>
    </p:extLst>
  </p:cSld>
  <p:clrMap bg1="lt1" tx1="dk1" bg2="lt2" tx2="dk2" accent1="accent1" accent2="accent2" accent3="accent3" accent4="accent4" accent5="accent5" accent6="accent6" hlink="hlink" folHlink="folHlink"/>
  <p:sldLayoutIdLst>
    <p:sldLayoutId id="2147483650" r:id="rId1"/>
    <p:sldLayoutId id="2147483660" r:id="rId2"/>
    <p:sldLayoutId id="2147483663"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hyperlink" Target="https://screentime.lgfl.net/"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7.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ideo" Target="https://www.youtube.com/embed/Lde52EtjljQ?feature=oembed" TargetMode="Externa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7.png"/><Relationship Id="rId4" Type="http://schemas.openxmlformats.org/officeDocument/2006/relationships/hyperlink" Target="https://www.lgfl.net/online-safety/resource-centre?s=32"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lgfl.net/online-safety/resource-centre?s=32"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s://www.ofcom.org.uk/__data/assets/pdf_file/0025/283048/Childrens-Media-Literacy-Report-2024.pdf"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lgfl.net/online-safety/resource-centre?s=16"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71CA2F4E-D38E-54FC-30D9-B0AE0B18E38B}"/>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a:p>
        </p:txBody>
      </p:sp>
      <p:sp>
        <p:nvSpPr>
          <p:cNvPr id="3" name="Rectangle 2">
            <a:extLst>
              <a:ext uri="{FF2B5EF4-FFF2-40B4-BE49-F238E27FC236}">
                <a16:creationId xmlns:a16="http://schemas.microsoft.com/office/drawing/2014/main" id="{BEADDC60-7F1D-233E-6A52-FB8EB3E59C38}"/>
              </a:ext>
            </a:extLst>
          </p:cNvPr>
          <p:cNvSpPr/>
          <p:nvPr/>
        </p:nvSpPr>
        <p:spPr>
          <a:xfrm>
            <a:off x="-2" y="-13159"/>
            <a:ext cx="12172581" cy="1188182"/>
          </a:xfrm>
          <a:prstGeom prst="rect">
            <a:avLst/>
          </a:prstGeom>
        </p:spPr>
        <p:style>
          <a:lnRef idx="2">
            <a:schemeClr val="dk1">
              <a:shade val="15000"/>
            </a:schemeClr>
          </a:lnRef>
          <a:fillRef idx="1">
            <a:schemeClr val="dk1"/>
          </a:fillRef>
          <a:effectRef idx="0">
            <a:schemeClr val="dk1"/>
          </a:effectRef>
          <a:fontRef idx="minor">
            <a:schemeClr val="lt1"/>
          </a:fontRef>
        </p:style>
        <p:txBody>
          <a:bodyPr vert="horz" lIns="91440" tIns="45720" rIns="91440" bIns="45720" rtlCol="0" anchor="b">
            <a:normAutofit/>
          </a:bodyPr>
          <a:lstStyle/>
          <a:p>
            <a:pPr algn="ctr">
              <a:lnSpc>
                <a:spcPct val="90000"/>
              </a:lnSpc>
              <a:spcBef>
                <a:spcPct val="0"/>
              </a:spcBef>
              <a:spcAft>
                <a:spcPts val="600"/>
              </a:spcAft>
            </a:pPr>
            <a:r>
              <a:rPr lang="en-US" sz="6600" b="1" dirty="0">
                <a:solidFill>
                  <a:schemeClr val="bg1"/>
                </a:solidFill>
                <a:ea typeface="+mj-ea"/>
                <a:cs typeface="+mj-cs"/>
              </a:rPr>
              <a:t>PARENT ONLINE SAFETY</a:t>
            </a:r>
            <a:r>
              <a:rPr lang="en-US" sz="4400" dirty="0">
                <a:solidFill>
                  <a:schemeClr val="bg1"/>
                </a:solidFill>
                <a:ea typeface="+mj-ea"/>
                <a:cs typeface="+mj-cs"/>
              </a:rPr>
              <a:t> </a:t>
            </a:r>
          </a:p>
        </p:txBody>
      </p:sp>
      <p:pic>
        <p:nvPicPr>
          <p:cNvPr id="10" name="Picture 9">
            <a:extLst>
              <a:ext uri="{FF2B5EF4-FFF2-40B4-BE49-F238E27FC236}">
                <a16:creationId xmlns:a16="http://schemas.microsoft.com/office/drawing/2014/main" id="{B2E82C6B-19BF-5693-3D69-89BE2311A739}"/>
              </a:ext>
            </a:extLst>
          </p:cNvPr>
          <p:cNvPicPr>
            <a:picLocks noChangeAspect="1"/>
          </p:cNvPicPr>
          <p:nvPr/>
        </p:nvPicPr>
        <p:blipFill rotWithShape="1">
          <a:blip r:embed="rId3"/>
          <a:srcRect l="8906" r="50642"/>
          <a:stretch/>
        </p:blipFill>
        <p:spPr>
          <a:xfrm>
            <a:off x="322576" y="2317072"/>
            <a:ext cx="2417150" cy="2608766"/>
          </a:xfrm>
          <a:prstGeom prst="rect">
            <a:avLst/>
          </a:prstGeom>
          <a:ln>
            <a:noFill/>
          </a:ln>
          <a:effectLst>
            <a:outerShdw blurRad="292100" dist="139700" dir="2700000" algn="tl" rotWithShape="0">
              <a:srgbClr val="333333">
                <a:alpha val="65000"/>
              </a:srgbClr>
            </a:outerShdw>
          </a:effectLst>
        </p:spPr>
      </p:pic>
      <p:pic>
        <p:nvPicPr>
          <p:cNvPr id="15" name="Picture 2" descr="Internet safety for children | Keep your child safe online - CBeebies - BBC">
            <a:extLst>
              <a:ext uri="{FF2B5EF4-FFF2-40B4-BE49-F238E27FC236}">
                <a16:creationId xmlns:a16="http://schemas.microsoft.com/office/drawing/2014/main" id="{6356B6B5-399C-4EE7-B2ED-C84E66D00CE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5465" r="16728"/>
          <a:stretch/>
        </p:blipFill>
        <p:spPr bwMode="auto">
          <a:xfrm>
            <a:off x="8327254" y="1965118"/>
            <a:ext cx="3961223" cy="5039158"/>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ffectLst>
            <a:softEdge rad="635000"/>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12EC9E86-990E-651A-2EE2-D2086823ED8A}"/>
              </a:ext>
            </a:extLst>
          </p:cNvPr>
          <p:cNvPicPr>
            <a:picLocks noChangeAspect="1"/>
          </p:cNvPicPr>
          <p:nvPr/>
        </p:nvPicPr>
        <p:blipFill rotWithShape="1">
          <a:blip r:embed="rId5"/>
          <a:srcRect r="10807"/>
          <a:stretch/>
        </p:blipFill>
        <p:spPr>
          <a:xfrm>
            <a:off x="2968327" y="1838957"/>
            <a:ext cx="3782823" cy="1925434"/>
          </a:xfrm>
          <a:prstGeom prst="rect">
            <a:avLst/>
          </a:prstGeom>
          <a:ln>
            <a:noFill/>
          </a:ln>
          <a:effectLst>
            <a:outerShdw blurRad="292100" dist="139700" dir="2700000" algn="tl" rotWithShape="0">
              <a:srgbClr val="333333">
                <a:alpha val="65000"/>
              </a:srgbClr>
            </a:outerShdw>
          </a:effectLst>
        </p:spPr>
      </p:pic>
      <p:pic>
        <p:nvPicPr>
          <p:cNvPr id="14" name="Picture 4" descr="Free dialog tip advice illustration">
            <a:extLst>
              <a:ext uri="{FF2B5EF4-FFF2-40B4-BE49-F238E27FC236}">
                <a16:creationId xmlns:a16="http://schemas.microsoft.com/office/drawing/2014/main" id="{CD109342-0D7E-762C-7071-3CCF42E0B1D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15928" y="1925250"/>
            <a:ext cx="1701656" cy="120977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Free iphone cellphone smartphone illustration">
            <a:extLst>
              <a:ext uri="{FF2B5EF4-FFF2-40B4-BE49-F238E27FC236}">
                <a16:creationId xmlns:a16="http://schemas.microsoft.com/office/drawing/2014/main" id="{C7A13629-99F1-7DD5-46E0-86403562476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46798" y="5551145"/>
            <a:ext cx="1167744" cy="119195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Free did you know speech balloon message illustration">
            <a:extLst>
              <a:ext uri="{FF2B5EF4-FFF2-40B4-BE49-F238E27FC236}">
                <a16:creationId xmlns:a16="http://schemas.microsoft.com/office/drawing/2014/main" id="{3BDB99F9-7DA0-ACFD-1F0C-8C8BB292B11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223188">
            <a:off x="2491200" y="3439490"/>
            <a:ext cx="1635271" cy="163527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picture containing text&#10;&#10;Description automatically generated">
            <a:extLst>
              <a:ext uri="{FF2B5EF4-FFF2-40B4-BE49-F238E27FC236}">
                <a16:creationId xmlns:a16="http://schemas.microsoft.com/office/drawing/2014/main" id="{88ECD725-D197-7C90-3220-62CDB537F6EF}"/>
              </a:ext>
            </a:extLst>
          </p:cNvPr>
          <p:cNvPicPr>
            <a:picLocks noChangeAspect="1"/>
          </p:cNvPicPr>
          <p:nvPr/>
        </p:nvPicPr>
        <p:blipFill>
          <a:blip r:embed="rId9"/>
          <a:stretch>
            <a:fillRect/>
          </a:stretch>
        </p:blipFill>
        <p:spPr>
          <a:xfrm rot="366788">
            <a:off x="7076761" y="2492269"/>
            <a:ext cx="2348765" cy="1656526"/>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1696433A-6D7A-3281-0D3C-4E4BC29879AD}"/>
              </a:ext>
            </a:extLst>
          </p:cNvPr>
          <p:cNvPicPr>
            <a:picLocks noChangeAspect="1"/>
          </p:cNvPicPr>
          <p:nvPr/>
        </p:nvPicPr>
        <p:blipFill>
          <a:blip r:embed="rId10"/>
          <a:stretch>
            <a:fillRect/>
          </a:stretch>
        </p:blipFill>
        <p:spPr>
          <a:xfrm>
            <a:off x="1873692" y="5037352"/>
            <a:ext cx="4180721" cy="1529035"/>
          </a:xfrm>
          <a:prstGeom prst="rect">
            <a:avLst/>
          </a:prstGeom>
          <a:ln>
            <a:noFill/>
          </a:ln>
          <a:effectLst>
            <a:outerShdw blurRad="292100" dist="139700" dir="2700000" algn="tl" rotWithShape="0">
              <a:srgbClr val="333333">
                <a:alpha val="65000"/>
              </a:srgbClr>
            </a:outerShdw>
          </a:effectLst>
        </p:spPr>
      </p:pic>
      <p:pic>
        <p:nvPicPr>
          <p:cNvPr id="2" name="Picture 1">
            <a:extLst>
              <a:ext uri="{FF2B5EF4-FFF2-40B4-BE49-F238E27FC236}">
                <a16:creationId xmlns:a16="http://schemas.microsoft.com/office/drawing/2014/main" id="{65DD4F6A-9289-B7FA-A504-B998D2406DFD}"/>
              </a:ext>
            </a:extLst>
          </p:cNvPr>
          <p:cNvPicPr>
            <a:picLocks noChangeAspect="1"/>
          </p:cNvPicPr>
          <p:nvPr/>
        </p:nvPicPr>
        <p:blipFill>
          <a:blip r:embed="rId11"/>
          <a:stretch>
            <a:fillRect/>
          </a:stretch>
        </p:blipFill>
        <p:spPr>
          <a:xfrm rot="21031084">
            <a:off x="6439549" y="3806014"/>
            <a:ext cx="2279655" cy="1783607"/>
          </a:xfrm>
          <a:prstGeom prst="rect">
            <a:avLst/>
          </a:prstGeom>
          <a:ln>
            <a:noFill/>
          </a:ln>
          <a:effectLst>
            <a:outerShdw blurRad="292100" dist="139700" dir="2700000" algn="tl" rotWithShape="0">
              <a:srgbClr val="333333">
                <a:alpha val="65000"/>
              </a:srgbClr>
            </a:outerShdw>
          </a:effectLst>
        </p:spPr>
      </p:pic>
      <p:pic>
        <p:nvPicPr>
          <p:cNvPr id="16" name="Picture 6" descr="Free speech bubble talking chat illustration">
            <a:extLst>
              <a:ext uri="{FF2B5EF4-FFF2-40B4-BE49-F238E27FC236}">
                <a16:creationId xmlns:a16="http://schemas.microsoft.com/office/drawing/2014/main" id="{A320F6BB-2ACE-4838-85AA-72D93EF86675}"/>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110550" y="4756698"/>
            <a:ext cx="1331102" cy="1331102"/>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31211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0440BB64-83D4-6252-827E-1D27DAAB695C}"/>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1D2F4050-AF52-A3CA-A32A-45A1913E5777}"/>
              </a:ext>
            </a:extLst>
          </p:cNvPr>
          <p:cNvSpPr/>
          <p:nvPr/>
        </p:nvSpPr>
        <p:spPr>
          <a:xfrm>
            <a:off x="10215796" y="239843"/>
            <a:ext cx="1865957" cy="242091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194C1BD7-FF25-4C12-86BF-C0C40ECA0B16}"/>
              </a:ext>
            </a:extLst>
          </p:cNvPr>
          <p:cNvSpPr txBox="1"/>
          <p:nvPr/>
        </p:nvSpPr>
        <p:spPr>
          <a:xfrm>
            <a:off x="8783754" y="6125714"/>
            <a:ext cx="3176080" cy="492443"/>
          </a:xfrm>
          <a:prstGeom prst="rect">
            <a:avLst/>
          </a:prstGeom>
          <a:noFill/>
        </p:spPr>
        <p:txBody>
          <a:bodyPr wrap="square" rtlCol="0">
            <a:spAutoFit/>
          </a:bodyPr>
          <a:lstStyle/>
          <a:p>
            <a:pPr>
              <a:spcAft>
                <a:spcPts val="600"/>
              </a:spcAft>
            </a:pPr>
            <a:r>
              <a:rPr lang="en-GB" sz="1400"/>
              <a:t>Source: </a:t>
            </a:r>
            <a:r>
              <a:rPr lang="en-GB" sz="1100" b="0" i="0">
                <a:effectLst/>
                <a:latin typeface="Roboto" panose="02000000000000000000" pitchFamily="2" charset="0"/>
              </a:rPr>
              <a:t>Children and parents: media use and attitudes report 2024</a:t>
            </a:r>
            <a:endParaRPr lang="en-GB" sz="1400"/>
          </a:p>
        </p:txBody>
      </p:sp>
      <p:sp>
        <p:nvSpPr>
          <p:cNvPr id="11" name="TextBox 10">
            <a:extLst>
              <a:ext uri="{FF2B5EF4-FFF2-40B4-BE49-F238E27FC236}">
                <a16:creationId xmlns:a16="http://schemas.microsoft.com/office/drawing/2014/main" id="{C70960D5-4732-B599-3ADF-2CC68F540699}"/>
              </a:ext>
            </a:extLst>
          </p:cNvPr>
          <p:cNvSpPr txBox="1"/>
          <p:nvPr/>
        </p:nvSpPr>
        <p:spPr>
          <a:xfrm>
            <a:off x="238777" y="631192"/>
            <a:ext cx="8157029" cy="584775"/>
          </a:xfrm>
          <a:prstGeom prst="rect">
            <a:avLst/>
          </a:prstGeom>
          <a:noFill/>
        </p:spPr>
        <p:txBody>
          <a:bodyPr wrap="square">
            <a:spAutoFit/>
          </a:bodyPr>
          <a:lstStyle/>
          <a:p>
            <a:r>
              <a:rPr lang="en-GB" sz="3200" b="1">
                <a:solidFill>
                  <a:srgbClr val="C00000"/>
                </a:solidFill>
              </a:rPr>
              <a:t>Summary of parental concerns </a:t>
            </a:r>
            <a:r>
              <a:rPr lang="en-GB" sz="3200"/>
              <a:t>(3 – 17 yr-olds)</a:t>
            </a:r>
          </a:p>
        </p:txBody>
      </p:sp>
      <p:pic>
        <p:nvPicPr>
          <p:cNvPr id="3" name="Picture 2">
            <a:extLst>
              <a:ext uri="{FF2B5EF4-FFF2-40B4-BE49-F238E27FC236}">
                <a16:creationId xmlns:a16="http://schemas.microsoft.com/office/drawing/2014/main" id="{23E5AD76-9FBE-5C81-232D-F53920C809F3}"/>
              </a:ext>
            </a:extLst>
          </p:cNvPr>
          <p:cNvPicPr>
            <a:picLocks noChangeAspect="1"/>
          </p:cNvPicPr>
          <p:nvPr/>
        </p:nvPicPr>
        <p:blipFill rotWithShape="1">
          <a:blip r:embed="rId3"/>
          <a:srcRect b="4531"/>
          <a:stretch/>
        </p:blipFill>
        <p:spPr>
          <a:xfrm>
            <a:off x="437698" y="1338035"/>
            <a:ext cx="11106602" cy="4363369"/>
          </a:xfrm>
          <a:prstGeom prst="rect">
            <a:avLst/>
          </a:prstGeom>
        </p:spPr>
      </p:pic>
    </p:spTree>
    <p:extLst>
      <p:ext uri="{BB962C8B-B14F-4D97-AF65-F5344CB8AC3E}">
        <p14:creationId xmlns:p14="http://schemas.microsoft.com/office/powerpoint/2010/main" val="27565918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835296EC-312C-5482-BDEC-72CED7EFB0AD}"/>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3C0CD4AF-7362-490E-4270-7492AE9C986B}"/>
              </a:ext>
            </a:extLst>
          </p:cNvPr>
          <p:cNvSpPr/>
          <p:nvPr/>
        </p:nvSpPr>
        <p:spPr>
          <a:xfrm>
            <a:off x="10043410" y="260261"/>
            <a:ext cx="2038344" cy="24529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194C1BD7-FF25-4C12-86BF-C0C40ECA0B16}"/>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a:t>Source: </a:t>
            </a:r>
            <a:r>
              <a:rPr lang="en-GB" sz="1100" b="0" i="0">
                <a:effectLst/>
                <a:latin typeface="Roboto" panose="02000000000000000000" pitchFamily="2" charset="0"/>
              </a:rPr>
              <a:t>Children and parents: media use and attitudes report 2024</a:t>
            </a:r>
            <a:endParaRPr lang="en-GB" sz="1400"/>
          </a:p>
        </p:txBody>
      </p:sp>
      <p:sp>
        <p:nvSpPr>
          <p:cNvPr id="13" name="TextBox 12">
            <a:extLst>
              <a:ext uri="{FF2B5EF4-FFF2-40B4-BE49-F238E27FC236}">
                <a16:creationId xmlns:a16="http://schemas.microsoft.com/office/drawing/2014/main" id="{0AF672D6-7708-7B16-2503-668E55A1163F}"/>
              </a:ext>
            </a:extLst>
          </p:cNvPr>
          <p:cNvSpPr txBox="1"/>
          <p:nvPr/>
        </p:nvSpPr>
        <p:spPr>
          <a:xfrm>
            <a:off x="1859536" y="5458287"/>
            <a:ext cx="8755323" cy="830997"/>
          </a:xfrm>
          <a:prstGeom prst="rect">
            <a:avLst/>
          </a:prstGeom>
          <a:solidFill>
            <a:schemeClr val="accent4">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a:spAutoFit/>
          </a:bodyPr>
          <a:lstStyle/>
          <a:p>
            <a:r>
              <a:rPr lang="en-GB" sz="1600" b="1"/>
              <a:t>Younger children are more likely to tell someone if they see something worrying or nasty online:</a:t>
            </a:r>
          </a:p>
          <a:p>
            <a:pPr marL="742950" lvl="1" indent="-285750">
              <a:buFont typeface="Arial" panose="020B0604020202020204" pitchFamily="34" charset="0"/>
              <a:buChar char="•"/>
            </a:pPr>
            <a:r>
              <a:rPr lang="en-GB" sz="1600">
                <a:solidFill>
                  <a:srgbClr val="FF0000"/>
                </a:solidFill>
              </a:rPr>
              <a:t>Two-thirds of 8-11-year-olds </a:t>
            </a:r>
            <a:r>
              <a:rPr lang="en-GB" sz="1600"/>
              <a:t>say that they would always tell someone (66%) </a:t>
            </a:r>
          </a:p>
          <a:p>
            <a:pPr marL="742950" lvl="1" indent="-285750">
              <a:buFont typeface="Arial" panose="020B0604020202020204" pitchFamily="34" charset="0"/>
              <a:buChar char="•"/>
            </a:pPr>
            <a:r>
              <a:rPr lang="en-GB" sz="1600">
                <a:solidFill>
                  <a:srgbClr val="FF0000"/>
                </a:solidFill>
              </a:rPr>
              <a:t>Almost half of 12-15s and 16- 17s </a:t>
            </a:r>
            <a:r>
              <a:rPr lang="en-GB" sz="1600"/>
              <a:t>(49% and 45% respectively). </a:t>
            </a:r>
          </a:p>
        </p:txBody>
      </p:sp>
      <p:sp>
        <p:nvSpPr>
          <p:cNvPr id="7" name="TextBox 6">
            <a:extLst>
              <a:ext uri="{FF2B5EF4-FFF2-40B4-BE49-F238E27FC236}">
                <a16:creationId xmlns:a16="http://schemas.microsoft.com/office/drawing/2014/main" id="{9C3667F4-E1AE-A99A-BF64-6C708FDE0E99}"/>
              </a:ext>
            </a:extLst>
          </p:cNvPr>
          <p:cNvSpPr txBox="1"/>
          <p:nvPr/>
        </p:nvSpPr>
        <p:spPr>
          <a:xfrm>
            <a:off x="1962367" y="449887"/>
            <a:ext cx="7270717" cy="954107"/>
          </a:xfrm>
          <a:prstGeom prst="rect">
            <a:avLst/>
          </a:prstGeom>
          <a:noFill/>
        </p:spPr>
        <p:txBody>
          <a:bodyPr wrap="square">
            <a:spAutoFit/>
          </a:bodyPr>
          <a:lstStyle/>
          <a:p>
            <a:r>
              <a:rPr lang="en-GB" sz="2800" b="1" dirty="0"/>
              <a:t>Are you </a:t>
            </a:r>
            <a:r>
              <a:rPr lang="en-GB" sz="2800" b="1" dirty="0">
                <a:solidFill>
                  <a:srgbClr val="FF0000"/>
                </a:solidFill>
              </a:rPr>
              <a:t>CONFIDENT</a:t>
            </a:r>
            <a:r>
              <a:rPr lang="en-GB" sz="2800" b="1" dirty="0"/>
              <a:t> to </a:t>
            </a:r>
            <a:r>
              <a:rPr lang="en-GB" sz="2800" b="1" dirty="0">
                <a:solidFill>
                  <a:srgbClr val="FF0000"/>
                </a:solidFill>
              </a:rPr>
              <a:t>TALK TO YOUR CHILD</a:t>
            </a:r>
            <a:r>
              <a:rPr lang="en-GB" sz="2800" b="1" dirty="0"/>
              <a:t>?</a:t>
            </a:r>
          </a:p>
          <a:p>
            <a:r>
              <a:rPr lang="en-GB" sz="2800" b="1" dirty="0"/>
              <a:t>Is your child confident to </a:t>
            </a:r>
            <a:r>
              <a:rPr lang="en-GB" sz="2800" b="1" dirty="0">
                <a:solidFill>
                  <a:srgbClr val="FF0000"/>
                </a:solidFill>
              </a:rPr>
              <a:t>TALK TO YOU</a:t>
            </a:r>
            <a:r>
              <a:rPr lang="en-GB" sz="2800" b="1" dirty="0"/>
              <a:t>?</a:t>
            </a:r>
          </a:p>
        </p:txBody>
      </p:sp>
      <p:pic>
        <p:nvPicPr>
          <p:cNvPr id="8" name="Picture 7">
            <a:extLst>
              <a:ext uri="{FF2B5EF4-FFF2-40B4-BE49-F238E27FC236}">
                <a16:creationId xmlns:a16="http://schemas.microsoft.com/office/drawing/2014/main" id="{66050089-4DFE-18F8-CA4A-4D1010CC46C9}"/>
              </a:ext>
            </a:extLst>
          </p:cNvPr>
          <p:cNvPicPr>
            <a:picLocks noChangeAspect="1"/>
          </p:cNvPicPr>
          <p:nvPr/>
        </p:nvPicPr>
        <p:blipFill rotWithShape="1">
          <a:blip r:embed="rId3"/>
          <a:srcRect r="7086"/>
          <a:stretch/>
        </p:blipFill>
        <p:spPr>
          <a:xfrm>
            <a:off x="1962367" y="1720762"/>
            <a:ext cx="6083267" cy="3416476"/>
          </a:xfrm>
          <a:prstGeom prst="rect">
            <a:avLst/>
          </a:prstGeom>
        </p:spPr>
      </p:pic>
      <p:pic>
        <p:nvPicPr>
          <p:cNvPr id="5" name="Picture 6" descr="Free speech bubble talking chat illustration">
            <a:extLst>
              <a:ext uri="{FF2B5EF4-FFF2-40B4-BE49-F238E27FC236}">
                <a16:creationId xmlns:a16="http://schemas.microsoft.com/office/drawing/2014/main" id="{39CB6590-EC33-5B18-7A93-4F97B10FE0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60261"/>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3" name="Speech Bubble: Rectangle with Corners Rounded 2">
            <a:extLst>
              <a:ext uri="{FF2B5EF4-FFF2-40B4-BE49-F238E27FC236}">
                <a16:creationId xmlns:a16="http://schemas.microsoft.com/office/drawing/2014/main" id="{7CCC9ED4-3D3A-F741-036C-4C7D15ABA478}"/>
              </a:ext>
            </a:extLst>
          </p:cNvPr>
          <p:cNvSpPr/>
          <p:nvPr/>
        </p:nvSpPr>
        <p:spPr>
          <a:xfrm>
            <a:off x="8682361" y="915716"/>
            <a:ext cx="3052439" cy="1797504"/>
          </a:xfrm>
          <a:prstGeom prst="wedgeRoundRectCallout">
            <a:avLst>
              <a:gd name="adj1" fmla="val -92719"/>
              <a:gd name="adj2" fmla="val 43467"/>
              <a:gd name="adj3" fmla="val 16667"/>
            </a:avLst>
          </a:prstGeom>
          <a:ln>
            <a:headEnd type="none" w="med" len="med"/>
            <a:tailEnd type="none" w="med" len="med"/>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GB" sz="2000" b="1" dirty="0">
                <a:solidFill>
                  <a:srgbClr val="FF0000"/>
                </a:solidFill>
              </a:rPr>
              <a:t>WHAT WOULD YOU DO?</a:t>
            </a:r>
            <a:endParaRPr lang="en-GB" sz="1400" dirty="0">
              <a:solidFill>
                <a:srgbClr val="FF0000"/>
              </a:solidFill>
            </a:endParaRPr>
          </a:p>
          <a:p>
            <a:pPr algn="ctr"/>
            <a:r>
              <a:rPr lang="en-GB" dirty="0">
                <a:solidFill>
                  <a:schemeClr val="bg1"/>
                </a:solidFill>
              </a:rPr>
              <a:t>Are there any areas you would not feel confident or comfortable to discuss?</a:t>
            </a:r>
          </a:p>
        </p:txBody>
      </p:sp>
    </p:spTree>
    <p:extLst>
      <p:ext uri="{BB962C8B-B14F-4D97-AF65-F5344CB8AC3E}">
        <p14:creationId xmlns:p14="http://schemas.microsoft.com/office/powerpoint/2010/main" val="26381881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8A6016EB-C232-DD09-F6A6-7D4DA6594FC5}"/>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3053529C-8E40-C3E1-7112-8F54707FDC00}"/>
              </a:ext>
            </a:extLst>
          </p:cNvPr>
          <p:cNvSpPr>
            <a:spLocks noGrp="1"/>
          </p:cNvSpPr>
          <p:nvPr>
            <p:ph type="title"/>
          </p:nvPr>
        </p:nvSpPr>
        <p:spPr>
          <a:xfrm>
            <a:off x="379126" y="1011168"/>
            <a:ext cx="6483313" cy="1956841"/>
          </a:xfrm>
        </p:spPr>
        <p:txBody>
          <a:bodyPr vert="horz" lIns="91440" tIns="45720" rIns="91440" bIns="45720" rtlCol="0" anchor="b">
            <a:normAutofit/>
          </a:bodyPr>
          <a:lstStyle/>
          <a:p>
            <a:r>
              <a:rPr lang="en-US" sz="4200" b="1" dirty="0"/>
              <a:t>YOU don’t need to be an </a:t>
            </a:r>
            <a:r>
              <a:rPr lang="en-US" sz="4200" b="1" dirty="0">
                <a:solidFill>
                  <a:srgbClr val="FF0000"/>
                </a:solidFill>
              </a:rPr>
              <a:t>EXPERT </a:t>
            </a:r>
            <a:r>
              <a:rPr lang="en-US" sz="4200" b="1" dirty="0"/>
              <a:t>… be a </a:t>
            </a:r>
            <a:r>
              <a:rPr lang="en-US" sz="4200" b="1" dirty="0">
                <a:solidFill>
                  <a:srgbClr val="FF0000"/>
                </a:solidFill>
              </a:rPr>
              <a:t>PARENT</a:t>
            </a:r>
            <a:br>
              <a:rPr lang="en-US" sz="4200" b="1" dirty="0"/>
            </a:br>
            <a:endParaRPr lang="en-US" sz="4200" dirty="0"/>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a:extLst>
              <a:ext uri="{FF2B5EF4-FFF2-40B4-BE49-F238E27FC236}">
                <a16:creationId xmlns:a16="http://schemas.microsoft.com/office/drawing/2014/main" id="{60918C3E-D360-8E16-D445-F7CB84C85691}"/>
              </a:ext>
            </a:extLst>
          </p:cNvPr>
          <p:cNvSpPr>
            <a:spLocks noGrp="1"/>
          </p:cNvSpPr>
          <p:nvPr>
            <p:ph idx="1"/>
          </p:nvPr>
        </p:nvSpPr>
        <p:spPr>
          <a:xfrm>
            <a:off x="6168" y="2831865"/>
            <a:ext cx="7104846" cy="3988643"/>
          </a:xfrm>
        </p:spPr>
        <p:txBody>
          <a:bodyPr vert="horz" lIns="91440" tIns="45720" rIns="91440" bIns="45720" rtlCol="0">
            <a:normAutofit/>
          </a:bodyPr>
          <a:lstStyle/>
          <a:p>
            <a:pPr marL="285750"/>
            <a:r>
              <a:rPr lang="en-US" sz="1700" b="1" dirty="0">
                <a:solidFill>
                  <a:schemeClr val="tx1"/>
                </a:solidFill>
              </a:rPr>
              <a:t>It’s your choice - </a:t>
            </a:r>
            <a:r>
              <a:rPr lang="en-GB" sz="1700" dirty="0">
                <a:solidFill>
                  <a:srgbClr val="FF0000"/>
                </a:solidFill>
              </a:rPr>
              <a:t>Don’t let others dictate when the right time is </a:t>
            </a:r>
            <a:r>
              <a:rPr lang="en-GB" sz="1700" dirty="0">
                <a:solidFill>
                  <a:schemeClr val="tx1"/>
                </a:solidFill>
              </a:rPr>
              <a:t>to use tech. </a:t>
            </a:r>
          </a:p>
          <a:p>
            <a:pPr marL="285750"/>
            <a:r>
              <a:rPr lang="en-US" sz="1700" b="1" dirty="0">
                <a:solidFill>
                  <a:schemeClr val="tx1"/>
                </a:solidFill>
              </a:rPr>
              <a:t>Stay involved </a:t>
            </a:r>
            <a:r>
              <a:rPr lang="en-US" sz="1700" dirty="0">
                <a:solidFill>
                  <a:schemeClr val="tx1"/>
                </a:solidFill>
              </a:rPr>
              <a:t>– make </a:t>
            </a:r>
            <a:r>
              <a:rPr lang="en-US" sz="1700" dirty="0">
                <a:solidFill>
                  <a:srgbClr val="FF0000"/>
                </a:solidFill>
              </a:rPr>
              <a:t>time to</a:t>
            </a:r>
            <a:r>
              <a:rPr lang="en-US" sz="1700" dirty="0">
                <a:solidFill>
                  <a:schemeClr val="tx1"/>
                </a:solidFill>
              </a:rPr>
              <a:t> </a:t>
            </a:r>
            <a:r>
              <a:rPr lang="en-US" sz="1700" dirty="0">
                <a:solidFill>
                  <a:srgbClr val="FF0000"/>
                </a:solidFill>
              </a:rPr>
              <a:t>communicate</a:t>
            </a:r>
            <a:r>
              <a:rPr lang="en-US" sz="1700" dirty="0">
                <a:solidFill>
                  <a:schemeClr val="tx1"/>
                </a:solidFill>
              </a:rPr>
              <a:t>, talk about what they are doing. What do they enjoy? What makes them laugh? </a:t>
            </a:r>
          </a:p>
          <a:p>
            <a:pPr marL="285750"/>
            <a:r>
              <a:rPr lang="en-US" sz="1700" b="1" dirty="0">
                <a:solidFill>
                  <a:schemeClr val="tx1"/>
                </a:solidFill>
              </a:rPr>
              <a:t>Don’t quiz them </a:t>
            </a:r>
            <a:r>
              <a:rPr lang="en-US" sz="1700" dirty="0">
                <a:solidFill>
                  <a:schemeClr val="tx1"/>
                </a:solidFill>
              </a:rPr>
              <a:t>– have </a:t>
            </a:r>
            <a:r>
              <a:rPr lang="en-US" sz="1700" b="0" i="0" dirty="0">
                <a:solidFill>
                  <a:schemeClr val="tx1"/>
                </a:solidFill>
                <a:effectLst/>
                <a:highlight>
                  <a:srgbClr val="FFFFFF"/>
                </a:highlight>
              </a:rPr>
              <a:t>regular </a:t>
            </a:r>
            <a:r>
              <a:rPr lang="en-US" sz="1700" b="0" i="0" dirty="0">
                <a:solidFill>
                  <a:srgbClr val="FF0000"/>
                </a:solidFill>
                <a:effectLst/>
                <a:highlight>
                  <a:srgbClr val="FFFFFF"/>
                </a:highlight>
              </a:rPr>
              <a:t>conversations</a:t>
            </a:r>
            <a:r>
              <a:rPr lang="en-US" sz="1700" b="0" i="0" dirty="0">
                <a:solidFill>
                  <a:schemeClr val="tx1"/>
                </a:solidFill>
                <a:effectLst/>
                <a:highlight>
                  <a:srgbClr val="FFFFFF"/>
                </a:highlight>
              </a:rPr>
              <a:t>. What's their favourite app? What is the best site to learn new things from?</a:t>
            </a:r>
            <a:endParaRPr lang="en-US" sz="1700" dirty="0">
              <a:solidFill>
                <a:schemeClr val="tx1"/>
              </a:solidFill>
            </a:endParaRPr>
          </a:p>
          <a:p>
            <a:pPr marL="285750"/>
            <a:r>
              <a:rPr lang="en-US" sz="1700" b="1" dirty="0">
                <a:solidFill>
                  <a:schemeClr val="tx1"/>
                </a:solidFill>
                <a:highlight>
                  <a:srgbClr val="FFFFFF"/>
                </a:highlight>
              </a:rPr>
              <a:t>Join in </a:t>
            </a:r>
            <a:r>
              <a:rPr lang="en-US" sz="1700" dirty="0">
                <a:solidFill>
                  <a:schemeClr val="tx1"/>
                </a:solidFill>
                <a:highlight>
                  <a:srgbClr val="FFFFFF"/>
                </a:highlight>
              </a:rPr>
              <a:t>- </a:t>
            </a:r>
            <a:r>
              <a:rPr lang="en-US" sz="1700" dirty="0">
                <a:solidFill>
                  <a:srgbClr val="FF0000"/>
                </a:solidFill>
                <a:highlight>
                  <a:srgbClr val="FFFFFF"/>
                </a:highlight>
              </a:rPr>
              <a:t>w</a:t>
            </a:r>
            <a:r>
              <a:rPr lang="en-US" sz="1700" b="0" i="0" dirty="0">
                <a:solidFill>
                  <a:srgbClr val="FF0000"/>
                </a:solidFill>
                <a:effectLst/>
                <a:highlight>
                  <a:srgbClr val="FFFFFF"/>
                </a:highlight>
              </a:rPr>
              <a:t>atch them </a:t>
            </a:r>
            <a:r>
              <a:rPr lang="en-US" sz="1700" b="0" i="0" dirty="0">
                <a:solidFill>
                  <a:schemeClr val="tx1"/>
                </a:solidFill>
                <a:effectLst/>
                <a:highlight>
                  <a:srgbClr val="FFFFFF"/>
                </a:highlight>
              </a:rPr>
              <a:t>play a game and join in</a:t>
            </a:r>
            <a:r>
              <a:rPr lang="en-US" sz="1700" dirty="0">
                <a:solidFill>
                  <a:schemeClr val="tx1"/>
                </a:solidFill>
                <a:highlight>
                  <a:srgbClr val="FFFFFF"/>
                </a:highlight>
              </a:rPr>
              <a:t>. W</a:t>
            </a:r>
            <a:r>
              <a:rPr lang="en-US" sz="1700" b="0" i="0" dirty="0">
                <a:solidFill>
                  <a:schemeClr val="tx1"/>
                </a:solidFill>
                <a:effectLst/>
                <a:highlight>
                  <a:srgbClr val="FFFFFF"/>
                </a:highlight>
              </a:rPr>
              <a:t>ho are they playing with? </a:t>
            </a:r>
            <a:r>
              <a:rPr lang="en-US" sz="1700" dirty="0">
                <a:solidFill>
                  <a:schemeClr val="tx1"/>
                </a:solidFill>
                <a:highlight>
                  <a:srgbClr val="FFFFFF"/>
                </a:highlight>
              </a:rPr>
              <a:t>Do they know the other players?</a:t>
            </a:r>
            <a:endParaRPr lang="en-US" sz="1700" b="0" i="0" dirty="0">
              <a:solidFill>
                <a:schemeClr val="tx1"/>
              </a:solidFill>
              <a:effectLst/>
              <a:highlight>
                <a:srgbClr val="FFFFFF"/>
              </a:highlight>
            </a:endParaRPr>
          </a:p>
          <a:p>
            <a:pPr marL="285750"/>
            <a:r>
              <a:rPr lang="en-US" sz="1700" b="1" dirty="0">
                <a:solidFill>
                  <a:schemeClr val="tx1"/>
                </a:solidFill>
                <a:highlight>
                  <a:srgbClr val="FFFFFF"/>
                </a:highlight>
              </a:rPr>
              <a:t>‘Show me how…’ </a:t>
            </a:r>
            <a:r>
              <a:rPr lang="en-US" sz="1700" dirty="0">
                <a:solidFill>
                  <a:schemeClr val="tx1"/>
                </a:solidFill>
                <a:highlight>
                  <a:srgbClr val="FFFFFF"/>
                </a:highlight>
              </a:rPr>
              <a:t>– </a:t>
            </a:r>
            <a:r>
              <a:rPr lang="en-US" sz="1700" dirty="0">
                <a:solidFill>
                  <a:srgbClr val="FF0000"/>
                </a:solidFill>
                <a:highlight>
                  <a:srgbClr val="FFFFFF"/>
                </a:highlight>
              </a:rPr>
              <a:t>ask their advice </a:t>
            </a:r>
            <a:r>
              <a:rPr lang="en-US" sz="1700" dirty="0">
                <a:solidFill>
                  <a:schemeClr val="tx1"/>
                </a:solidFill>
                <a:highlight>
                  <a:srgbClr val="FFFFFF"/>
                </a:highlight>
              </a:rPr>
              <a:t>to help you with your privacy settings, who you should add as a friend, are there any risks?</a:t>
            </a:r>
          </a:p>
          <a:p>
            <a:pPr marL="285750"/>
            <a:r>
              <a:rPr lang="en-US" sz="1700" b="1" dirty="0">
                <a:solidFill>
                  <a:schemeClr val="tx1"/>
                </a:solidFill>
                <a:highlight>
                  <a:srgbClr val="FFFFFF"/>
                </a:highlight>
              </a:rPr>
              <a:t>Lead by example </a:t>
            </a:r>
            <a:r>
              <a:rPr lang="en-US" sz="1700" dirty="0">
                <a:solidFill>
                  <a:schemeClr val="tx1"/>
                </a:solidFill>
                <a:highlight>
                  <a:srgbClr val="FFFFFF"/>
                </a:highlight>
              </a:rPr>
              <a:t>- c</a:t>
            </a:r>
            <a:r>
              <a:rPr lang="en-US" sz="1700" b="0" i="0" dirty="0">
                <a:solidFill>
                  <a:schemeClr val="tx1"/>
                </a:solidFill>
                <a:effectLst/>
                <a:highlight>
                  <a:srgbClr val="FFFFFF"/>
                </a:highlight>
              </a:rPr>
              <a:t>hildren learn as much from watching as they do from being told not to do something, so </a:t>
            </a:r>
            <a:r>
              <a:rPr lang="en-US" sz="1700" b="0" i="0" dirty="0">
                <a:solidFill>
                  <a:srgbClr val="FF0000"/>
                </a:solidFill>
                <a:effectLst/>
                <a:highlight>
                  <a:srgbClr val="FFFFFF"/>
                </a:highlight>
              </a:rPr>
              <a:t>model</a:t>
            </a:r>
            <a:r>
              <a:rPr lang="en-US" sz="1700" b="0" i="0" dirty="0">
                <a:solidFill>
                  <a:schemeClr val="tx1"/>
                </a:solidFill>
                <a:effectLst/>
                <a:highlight>
                  <a:srgbClr val="FFFFFF"/>
                </a:highlight>
              </a:rPr>
              <a:t> good behaviour</a:t>
            </a:r>
          </a:p>
          <a:p>
            <a:pPr marL="285750"/>
            <a:r>
              <a:rPr lang="en-GB" sz="1700" b="1" dirty="0">
                <a:solidFill>
                  <a:schemeClr val="tx1"/>
                </a:solidFill>
                <a:highlight>
                  <a:srgbClr val="FFFFFF"/>
                </a:highlight>
              </a:rPr>
              <a:t>Reassure them -  </a:t>
            </a:r>
            <a:r>
              <a:rPr lang="en-GB" sz="1700" dirty="0">
                <a:solidFill>
                  <a:schemeClr val="tx1"/>
                </a:solidFill>
                <a:highlight>
                  <a:srgbClr val="FFFFFF"/>
                </a:highlight>
              </a:rPr>
              <a:t>tell them that they </a:t>
            </a:r>
            <a:r>
              <a:rPr lang="en-GB" sz="1700" dirty="0">
                <a:solidFill>
                  <a:srgbClr val="FF0000"/>
                </a:solidFill>
                <a:highlight>
                  <a:srgbClr val="FFFFFF"/>
                </a:highlight>
              </a:rPr>
              <a:t>won't get in trouble </a:t>
            </a:r>
            <a:r>
              <a:rPr lang="en-GB" sz="1700" dirty="0">
                <a:solidFill>
                  <a:schemeClr val="tx1"/>
                </a:solidFill>
                <a:highlight>
                  <a:srgbClr val="FFFFFF"/>
                </a:highlight>
              </a:rPr>
              <a:t>and that you are always there </a:t>
            </a:r>
            <a:r>
              <a:rPr lang="en-GB" sz="1700" dirty="0">
                <a:solidFill>
                  <a:srgbClr val="FF0000"/>
                </a:solidFill>
                <a:highlight>
                  <a:srgbClr val="FFFFFF"/>
                </a:highlight>
              </a:rPr>
              <a:t>to help</a:t>
            </a:r>
            <a:r>
              <a:rPr lang="en-GB" sz="1700" dirty="0">
                <a:solidFill>
                  <a:schemeClr val="tx1"/>
                </a:solidFill>
                <a:highlight>
                  <a:srgbClr val="FFFFFF"/>
                </a:highlight>
              </a:rPr>
              <a:t>.</a:t>
            </a:r>
            <a:endParaRPr lang="en-US" sz="1700" dirty="0">
              <a:solidFill>
                <a:schemeClr val="tx1"/>
              </a:solidFill>
              <a:highlight>
                <a:srgbClr val="FFFFFF"/>
              </a:highlight>
            </a:endParaRPr>
          </a:p>
          <a:p>
            <a:endParaRPr lang="en-US" sz="1200" dirty="0">
              <a:solidFill>
                <a:schemeClr val="tx1"/>
              </a:solidFill>
            </a:endParaRPr>
          </a:p>
        </p:txBody>
      </p:sp>
      <p:pic>
        <p:nvPicPr>
          <p:cNvPr id="4" name="Picture 2" descr="Internet safety for children | Keep your child safe online - CBeebies - BBC">
            <a:extLst>
              <a:ext uri="{FF2B5EF4-FFF2-40B4-BE49-F238E27FC236}">
                <a16:creationId xmlns:a16="http://schemas.microsoft.com/office/drawing/2014/main" id="{B022BCD0-FBB8-A28D-C0BE-E948A1C378D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465" r="16728"/>
          <a:stretch/>
        </p:blipFill>
        <p:spPr bwMode="auto">
          <a:xfrm>
            <a:off x="7022904" y="10"/>
            <a:ext cx="5160939"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pic>
        <p:nvPicPr>
          <p:cNvPr id="5" name="Picture 4" descr="Free dialog tip advice illustration">
            <a:extLst>
              <a:ext uri="{FF2B5EF4-FFF2-40B4-BE49-F238E27FC236}">
                <a16:creationId xmlns:a16="http://schemas.microsoft.com/office/drawing/2014/main" id="{6C313E5F-12AF-6246-B7BA-8E8EE1D436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4476" y="19627"/>
            <a:ext cx="2580903" cy="183486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red and black rectangular sign with white text&#10;&#10;Description automatically generated with low confidence">
            <a:extLst>
              <a:ext uri="{FF2B5EF4-FFF2-40B4-BE49-F238E27FC236}">
                <a16:creationId xmlns:a16="http://schemas.microsoft.com/office/drawing/2014/main" id="{328141C9-9409-195A-4D05-EA60977137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8661" y="226750"/>
            <a:ext cx="1138484" cy="801355"/>
          </a:xfrm>
          <a:prstGeom prst="rect">
            <a:avLst/>
          </a:prstGeom>
        </p:spPr>
      </p:pic>
    </p:spTree>
    <p:extLst>
      <p:ext uri="{BB962C8B-B14F-4D97-AF65-F5344CB8AC3E}">
        <p14:creationId xmlns:p14="http://schemas.microsoft.com/office/powerpoint/2010/main" val="12479341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F84E423D-95F1-EBFE-8062-F700F2827D6B}"/>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2131E8D3-708B-2890-C39E-F01A91AB0E31}"/>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a:t>Source: </a:t>
            </a:r>
            <a:r>
              <a:rPr lang="en-GB" sz="1100" b="0" i="0">
                <a:effectLst/>
                <a:latin typeface="Roboto" panose="02000000000000000000" pitchFamily="2" charset="0"/>
              </a:rPr>
              <a:t>Children and parents: media use and attitudes report 2024</a:t>
            </a:r>
            <a:endParaRPr lang="en-GB" sz="1400"/>
          </a:p>
        </p:txBody>
      </p:sp>
      <p:pic>
        <p:nvPicPr>
          <p:cNvPr id="4" name="Picture 3">
            <a:extLst>
              <a:ext uri="{FF2B5EF4-FFF2-40B4-BE49-F238E27FC236}">
                <a16:creationId xmlns:a16="http://schemas.microsoft.com/office/drawing/2014/main" id="{E9E5199A-D8A6-6C1E-D1B4-3385BF7CB20B}"/>
              </a:ext>
            </a:extLst>
          </p:cNvPr>
          <p:cNvPicPr>
            <a:picLocks noChangeAspect="1"/>
          </p:cNvPicPr>
          <p:nvPr/>
        </p:nvPicPr>
        <p:blipFill rotWithShape="1">
          <a:blip r:embed="rId3"/>
          <a:srcRect r="10807"/>
          <a:stretch/>
        </p:blipFill>
        <p:spPr>
          <a:xfrm>
            <a:off x="1102516" y="425206"/>
            <a:ext cx="8932632" cy="4546660"/>
          </a:xfrm>
          <a:prstGeom prst="rect">
            <a:avLst/>
          </a:prstGeom>
        </p:spPr>
      </p:pic>
      <p:sp>
        <p:nvSpPr>
          <p:cNvPr id="3" name="TextBox 2">
            <a:extLst>
              <a:ext uri="{FF2B5EF4-FFF2-40B4-BE49-F238E27FC236}">
                <a16:creationId xmlns:a16="http://schemas.microsoft.com/office/drawing/2014/main" id="{8E73B482-2AEE-2249-EE09-5B388C8880F2}"/>
              </a:ext>
            </a:extLst>
          </p:cNvPr>
          <p:cNvSpPr txBox="1"/>
          <p:nvPr/>
        </p:nvSpPr>
        <p:spPr>
          <a:xfrm>
            <a:off x="1031495" y="5161223"/>
            <a:ext cx="10485617" cy="707886"/>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pPr marL="342900" indent="-342900">
              <a:buFont typeface="Arial" panose="020B0604020202020204" pitchFamily="34" charset="0"/>
              <a:buChar char="•"/>
            </a:pPr>
            <a:r>
              <a:rPr lang="en-GB" sz="2000" b="1" dirty="0">
                <a:solidFill>
                  <a:schemeClr val="tx1"/>
                </a:solidFill>
              </a:rPr>
              <a:t>By age 11, nine in ten children own their own mobile phone</a:t>
            </a:r>
            <a:r>
              <a:rPr lang="en-GB" sz="2000" dirty="0">
                <a:solidFill>
                  <a:schemeClr val="tx1"/>
                </a:solidFill>
              </a:rPr>
              <a:t>, </a:t>
            </a:r>
            <a:r>
              <a:rPr lang="en-GB" sz="2000" dirty="0"/>
              <a:t>distinct from using a family device</a:t>
            </a:r>
          </a:p>
          <a:p>
            <a:pPr marL="342900" indent="-342900">
              <a:buFont typeface="Arial" panose="020B0604020202020204" pitchFamily="34" charset="0"/>
              <a:buChar char="•"/>
            </a:pPr>
            <a:r>
              <a:rPr lang="en-GB" sz="2000" dirty="0"/>
              <a:t>This correlates with </a:t>
            </a:r>
            <a:r>
              <a:rPr lang="en-GB" sz="2000" b="1" dirty="0"/>
              <a:t>transition from primary to secondary school</a:t>
            </a:r>
            <a:r>
              <a:rPr lang="en-GB" sz="2000" dirty="0"/>
              <a:t>. </a:t>
            </a:r>
            <a:endParaRPr lang="en-GB" sz="2000" b="1" dirty="0"/>
          </a:p>
        </p:txBody>
      </p:sp>
      <p:pic>
        <p:nvPicPr>
          <p:cNvPr id="2050" name="Picture 2" descr="Free did you know speech balloon message illustration">
            <a:extLst>
              <a:ext uri="{FF2B5EF4-FFF2-40B4-BE49-F238E27FC236}">
                <a16:creationId xmlns:a16="http://schemas.microsoft.com/office/drawing/2014/main" id="{B1486B10-CDEA-7E5F-F2BD-A3D34B296B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65188" y="0"/>
            <a:ext cx="2716566" cy="27165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0006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43601A05-92C8-BB64-9B0E-74575B84C4D2}"/>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useBgFill="1">
        <p:nvSpPr>
          <p:cNvPr id="6159" name="Rectangle 6158">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3053529C-8E40-C3E1-7112-8F54707FDC00}"/>
              </a:ext>
            </a:extLst>
          </p:cNvPr>
          <p:cNvSpPr>
            <a:spLocks noGrp="1"/>
          </p:cNvSpPr>
          <p:nvPr>
            <p:ph type="title"/>
          </p:nvPr>
        </p:nvSpPr>
        <p:spPr>
          <a:xfrm>
            <a:off x="682818" y="624060"/>
            <a:ext cx="5120561" cy="1325563"/>
          </a:xfrm>
        </p:spPr>
        <p:txBody>
          <a:bodyPr vert="horz" lIns="91440" tIns="45720" rIns="91440" bIns="45720" rtlCol="0" anchor="ctr">
            <a:normAutofit/>
          </a:bodyPr>
          <a:lstStyle/>
          <a:p>
            <a:r>
              <a:rPr lang="en-US" b="1" kern="1200" dirty="0">
                <a:solidFill>
                  <a:schemeClr val="tx1"/>
                </a:solidFill>
                <a:latin typeface="+mj-lt"/>
                <a:ea typeface="+mj-ea"/>
                <a:cs typeface="+mj-cs"/>
              </a:rPr>
              <a:t>REMEMBER</a:t>
            </a:r>
            <a:endParaRPr lang="en-US" kern="1200" dirty="0">
              <a:solidFill>
                <a:schemeClr val="tx1"/>
              </a:solidFill>
              <a:latin typeface="+mj-lt"/>
              <a:ea typeface="+mj-ea"/>
              <a:cs typeface="+mj-cs"/>
            </a:endParaRPr>
          </a:p>
        </p:txBody>
      </p:sp>
      <p:sp>
        <p:nvSpPr>
          <p:cNvPr id="2" name="Content Placeholder 1">
            <a:extLst>
              <a:ext uri="{FF2B5EF4-FFF2-40B4-BE49-F238E27FC236}">
                <a16:creationId xmlns:a16="http://schemas.microsoft.com/office/drawing/2014/main" id="{60918C3E-D360-8E16-D445-F7CB84C85691}"/>
              </a:ext>
            </a:extLst>
          </p:cNvPr>
          <p:cNvSpPr>
            <a:spLocks noGrp="1"/>
          </p:cNvSpPr>
          <p:nvPr>
            <p:ph idx="1"/>
          </p:nvPr>
        </p:nvSpPr>
        <p:spPr>
          <a:xfrm>
            <a:off x="576706" y="1792333"/>
            <a:ext cx="5092194" cy="4351338"/>
          </a:xfrm>
        </p:spPr>
        <p:txBody>
          <a:bodyPr vert="horz" lIns="91440" tIns="45720" rIns="91440" bIns="45720" rtlCol="0">
            <a:normAutofit/>
          </a:bodyPr>
          <a:lstStyle/>
          <a:p>
            <a:r>
              <a:rPr lang="en-US" sz="2400" b="1" i="0" dirty="0">
                <a:solidFill>
                  <a:schemeClr val="tx1"/>
                </a:solidFill>
                <a:effectLst/>
                <a:highlight>
                  <a:srgbClr val="FAFAFA"/>
                </a:highlight>
              </a:rPr>
              <a:t>As children get older, restrictions and controls you use will change</a:t>
            </a:r>
            <a:r>
              <a:rPr lang="en-US" sz="2400" b="0" i="0" dirty="0">
                <a:solidFill>
                  <a:schemeClr val="tx1"/>
                </a:solidFill>
                <a:effectLst/>
                <a:highlight>
                  <a:srgbClr val="FAFAFA"/>
                </a:highlight>
              </a:rPr>
              <a:t>, but only at a pace you feel is appropriate for your child, not pressure from your child </a:t>
            </a:r>
            <a:r>
              <a:rPr lang="en-US" sz="2400" i="1" dirty="0">
                <a:solidFill>
                  <a:schemeClr val="accent2"/>
                </a:solidFill>
                <a:effectLst/>
                <a:highlight>
                  <a:srgbClr val="FAFAFA"/>
                </a:highlight>
              </a:rPr>
              <a:t>“because everyone else is allowed”</a:t>
            </a:r>
          </a:p>
          <a:p>
            <a:endParaRPr lang="en-US" sz="2400" b="0" i="1" dirty="0">
              <a:solidFill>
                <a:schemeClr val="tx1"/>
              </a:solidFill>
              <a:effectLst/>
              <a:highlight>
                <a:srgbClr val="FAFAFA"/>
              </a:highlight>
            </a:endParaRPr>
          </a:p>
          <a:p>
            <a:r>
              <a:rPr lang="en-US" sz="2400" b="1" i="0" dirty="0">
                <a:solidFill>
                  <a:schemeClr val="tx1"/>
                </a:solidFill>
                <a:effectLst/>
                <a:highlight>
                  <a:srgbClr val="FAFAFA"/>
                </a:highlight>
              </a:rPr>
              <a:t>Content filters are never 100% effective, </a:t>
            </a:r>
            <a:r>
              <a:rPr lang="en-US" sz="2400" b="0" i="0" dirty="0">
                <a:solidFill>
                  <a:schemeClr val="tx1"/>
                </a:solidFill>
                <a:effectLst/>
                <a:highlight>
                  <a:srgbClr val="FAFAFA"/>
                </a:highlight>
              </a:rPr>
              <a:t>at some point your child </a:t>
            </a:r>
            <a:r>
              <a:rPr lang="en-US" sz="2400" dirty="0">
                <a:solidFill>
                  <a:schemeClr val="tx1"/>
                </a:solidFill>
                <a:highlight>
                  <a:srgbClr val="FAFAFA"/>
                </a:highlight>
              </a:rPr>
              <a:t>may come across</a:t>
            </a:r>
            <a:r>
              <a:rPr lang="en-US" sz="2400" b="0" i="0" dirty="0">
                <a:solidFill>
                  <a:schemeClr val="tx1"/>
                </a:solidFill>
                <a:effectLst/>
                <a:highlight>
                  <a:srgbClr val="FAFAFA"/>
                </a:highlight>
              </a:rPr>
              <a:t> inappropriate or upsetting content, so </a:t>
            </a:r>
            <a:r>
              <a:rPr lang="en-US" sz="2400" i="0" dirty="0">
                <a:solidFill>
                  <a:schemeClr val="accent2"/>
                </a:solidFill>
                <a:effectLst/>
                <a:highlight>
                  <a:srgbClr val="FAFAFA"/>
                </a:highlight>
              </a:rPr>
              <a:t>make time to talk regularly</a:t>
            </a:r>
            <a:endParaRPr lang="en-US" sz="2400" dirty="0">
              <a:solidFill>
                <a:schemeClr val="accent2"/>
              </a:solidFill>
            </a:endParaRPr>
          </a:p>
        </p:txBody>
      </p:sp>
      <p:sp>
        <p:nvSpPr>
          <p:cNvPr id="6155" name="Oval 6154">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6148" name="Picture 4" descr="5 Must-Knows to Communicate Effectively with Your Child | Tittle for Parents  Blog">
            <a:extLst>
              <a:ext uri="{FF2B5EF4-FFF2-40B4-BE49-F238E27FC236}">
                <a16:creationId xmlns:a16="http://schemas.microsoft.com/office/drawing/2014/main" id="{7F750D03-62AB-187F-A180-99A0DF3CAA2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0656" b="-1"/>
          <a:stretch/>
        </p:blipFill>
        <p:spPr bwMode="auto">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a:noFill/>
          <a:extLst>
            <a:ext uri="{909E8E84-426E-40DD-AFC4-6F175D3DCCD1}">
              <a14:hiddenFill xmlns:a14="http://schemas.microsoft.com/office/drawing/2010/main">
                <a:solidFill>
                  <a:srgbClr val="FFFFFF"/>
                </a:solidFill>
              </a14:hiddenFill>
            </a:ext>
          </a:extLst>
        </p:spPr>
      </p:pic>
      <p:sp>
        <p:nvSpPr>
          <p:cNvPr id="6157" name="Arc 6156">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5" name="Picture 4" descr="Free dialog tip advice illustration">
            <a:extLst>
              <a:ext uri="{FF2B5EF4-FFF2-40B4-BE49-F238E27FC236}">
                <a16:creationId xmlns:a16="http://schemas.microsoft.com/office/drawing/2014/main" id="{6C313E5F-12AF-6246-B7BA-8E8EE1D436D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378" r="10549" b="-2"/>
          <a:stretch/>
        </p:blipFill>
        <p:spPr bwMode="auto">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pic>
        <p:nvPicPr>
          <p:cNvPr id="4" name="Picture 3" descr="A red and black rectangular sign with white text&#10;&#10;Description automatically generated with low confidence">
            <a:extLst>
              <a:ext uri="{FF2B5EF4-FFF2-40B4-BE49-F238E27FC236}">
                <a16:creationId xmlns:a16="http://schemas.microsoft.com/office/drawing/2014/main" id="{95565A9B-7D14-522E-CA84-9C198B0D503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84557" y="281689"/>
            <a:ext cx="1138484" cy="801355"/>
          </a:xfrm>
          <a:prstGeom prst="rect">
            <a:avLst/>
          </a:prstGeom>
        </p:spPr>
      </p:pic>
    </p:spTree>
    <p:extLst>
      <p:ext uri="{BB962C8B-B14F-4D97-AF65-F5344CB8AC3E}">
        <p14:creationId xmlns:p14="http://schemas.microsoft.com/office/powerpoint/2010/main" val="24027419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B39A6D0C-33F6-2A49-D7BD-B236BF4A92FF}"/>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1F83A97F-0EAF-4AFF-9834-C8684908CD37}"/>
              </a:ext>
            </a:extLst>
          </p:cNvPr>
          <p:cNvSpPr/>
          <p:nvPr/>
        </p:nvSpPr>
        <p:spPr>
          <a:xfrm>
            <a:off x="4051876" y="4817287"/>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a:p>
        </p:txBody>
      </p:sp>
      <p:sp>
        <p:nvSpPr>
          <p:cNvPr id="7" name="TextBox 6">
            <a:extLst>
              <a:ext uri="{FF2B5EF4-FFF2-40B4-BE49-F238E27FC236}">
                <a16:creationId xmlns:a16="http://schemas.microsoft.com/office/drawing/2014/main" id="{2131E8D3-708B-2890-C39E-F01A91AB0E31}"/>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a:t>Source: </a:t>
            </a:r>
            <a:r>
              <a:rPr lang="en-GB" sz="1100" b="0" i="0">
                <a:effectLst/>
                <a:latin typeface="Roboto" panose="02000000000000000000" pitchFamily="2" charset="0"/>
              </a:rPr>
              <a:t>Children and parents: media use and attitudes report 2024</a:t>
            </a:r>
            <a:endParaRPr lang="en-GB" sz="1400"/>
          </a:p>
        </p:txBody>
      </p:sp>
      <p:sp>
        <p:nvSpPr>
          <p:cNvPr id="4" name="Rectangle 3">
            <a:extLst>
              <a:ext uri="{FF2B5EF4-FFF2-40B4-BE49-F238E27FC236}">
                <a16:creationId xmlns:a16="http://schemas.microsoft.com/office/drawing/2014/main" id="{12825948-F2D0-8FBF-8D3E-9D5B25FB18C7}"/>
              </a:ext>
            </a:extLst>
          </p:cNvPr>
          <p:cNvSpPr/>
          <p:nvPr/>
        </p:nvSpPr>
        <p:spPr>
          <a:xfrm>
            <a:off x="2181372" y="331792"/>
            <a:ext cx="8846180" cy="1481570"/>
          </a:xfrm>
          <a:prstGeom prst="rect">
            <a:avLst/>
          </a:prstGeom>
        </p:spPr>
        <p:txBody>
          <a:bodyPr vert="horz" lIns="91440" tIns="45720" rIns="91440" bIns="45720" rtlCol="0" anchor="b">
            <a:normAutofit fontScale="92500"/>
          </a:bodyPr>
          <a:lstStyle/>
          <a:p>
            <a:pPr>
              <a:lnSpc>
                <a:spcPct val="90000"/>
              </a:lnSpc>
              <a:spcBef>
                <a:spcPct val="0"/>
              </a:spcBef>
              <a:spcAft>
                <a:spcPts val="600"/>
              </a:spcAft>
            </a:pPr>
            <a:r>
              <a:rPr lang="en-US" sz="2800" b="1" dirty="0">
                <a:solidFill>
                  <a:srgbClr val="FF0000"/>
                </a:solidFill>
                <a:ea typeface="+mj-ea"/>
                <a:cs typeface="+mj-cs"/>
              </a:rPr>
              <a:t>WORRIED</a:t>
            </a:r>
            <a:r>
              <a:rPr lang="en-US" sz="2800" b="1" dirty="0">
                <a:ea typeface="+mj-ea"/>
                <a:cs typeface="+mj-cs"/>
              </a:rPr>
              <a:t> about their</a:t>
            </a:r>
            <a:r>
              <a:rPr lang="en-US" sz="2800" b="1" dirty="0">
                <a:solidFill>
                  <a:srgbClr val="FF0000"/>
                </a:solidFill>
                <a:ea typeface="+mj-ea"/>
                <a:cs typeface="+mj-cs"/>
              </a:rPr>
              <a:t> SCREENTIME</a:t>
            </a:r>
            <a:r>
              <a:rPr lang="en-US" sz="2800" b="1" dirty="0">
                <a:ea typeface="+mj-ea"/>
                <a:cs typeface="+mj-cs"/>
              </a:rPr>
              <a:t>??</a:t>
            </a:r>
          </a:p>
          <a:p>
            <a:pPr>
              <a:lnSpc>
                <a:spcPct val="90000"/>
              </a:lnSpc>
              <a:spcBef>
                <a:spcPct val="0"/>
              </a:spcBef>
              <a:spcAft>
                <a:spcPts val="600"/>
              </a:spcAft>
            </a:pPr>
            <a:r>
              <a:rPr lang="en-US" sz="2800" b="1" dirty="0">
                <a:ea typeface="+mj-ea"/>
                <a:cs typeface="+mj-cs"/>
              </a:rPr>
              <a:t>Do you know </a:t>
            </a:r>
            <a:r>
              <a:rPr lang="en-US" sz="2800" b="1" dirty="0">
                <a:solidFill>
                  <a:srgbClr val="FF0000"/>
                </a:solidFill>
                <a:ea typeface="+mj-ea"/>
                <a:cs typeface="+mj-cs"/>
              </a:rPr>
              <a:t>HOW LONG YOUR CHILD SPENDS </a:t>
            </a:r>
            <a:r>
              <a:rPr lang="en-US" sz="2800" dirty="0">
                <a:ea typeface="+mj-ea"/>
                <a:cs typeface="+mj-cs"/>
              </a:rPr>
              <a:t>online daily?</a:t>
            </a:r>
          </a:p>
          <a:p>
            <a:pPr>
              <a:lnSpc>
                <a:spcPct val="90000"/>
              </a:lnSpc>
              <a:spcBef>
                <a:spcPct val="0"/>
              </a:spcBef>
              <a:spcAft>
                <a:spcPts val="600"/>
              </a:spcAft>
            </a:pPr>
            <a:r>
              <a:rPr lang="en-US" sz="2400" b="1" dirty="0">
                <a:ea typeface="+mj-ea"/>
                <a:cs typeface="+mj-cs"/>
              </a:rPr>
              <a:t> </a:t>
            </a:r>
          </a:p>
        </p:txBody>
      </p:sp>
      <p:sp>
        <p:nvSpPr>
          <p:cNvPr id="11" name="TextBox 10">
            <a:extLst>
              <a:ext uri="{FF2B5EF4-FFF2-40B4-BE49-F238E27FC236}">
                <a16:creationId xmlns:a16="http://schemas.microsoft.com/office/drawing/2014/main" id="{97682588-52CF-996E-D01B-1A14A665AB06}"/>
              </a:ext>
            </a:extLst>
          </p:cNvPr>
          <p:cNvSpPr txBox="1"/>
          <p:nvPr/>
        </p:nvSpPr>
        <p:spPr>
          <a:xfrm>
            <a:off x="3116056" y="5948425"/>
            <a:ext cx="9075944" cy="461665"/>
          </a:xfrm>
          <a:prstGeom prst="rect">
            <a:avLst/>
          </a:prstGeom>
          <a:noFill/>
        </p:spPr>
        <p:txBody>
          <a:bodyPr wrap="square">
            <a:spAutoFit/>
          </a:bodyPr>
          <a:lstStyle/>
          <a:p>
            <a:r>
              <a:rPr lang="en-GB" sz="2400" dirty="0"/>
              <a:t> Visit </a:t>
            </a:r>
            <a:r>
              <a:rPr lang="en-GB" sz="2400" dirty="0">
                <a:hlinkClick r:id="rId3"/>
              </a:rPr>
              <a:t>screentime.lgfl.net</a:t>
            </a:r>
            <a:r>
              <a:rPr lang="en-GB" sz="2400" dirty="0"/>
              <a:t> for advice and tips to manage screentime</a:t>
            </a:r>
          </a:p>
        </p:txBody>
      </p:sp>
      <p:sp>
        <p:nvSpPr>
          <p:cNvPr id="5" name="TextBox 4">
            <a:extLst>
              <a:ext uri="{FF2B5EF4-FFF2-40B4-BE49-F238E27FC236}">
                <a16:creationId xmlns:a16="http://schemas.microsoft.com/office/drawing/2014/main" id="{851D7FE0-04A0-1D41-F902-DC5B3578FC9D}"/>
              </a:ext>
            </a:extLst>
          </p:cNvPr>
          <p:cNvSpPr txBox="1"/>
          <p:nvPr/>
        </p:nvSpPr>
        <p:spPr>
          <a:xfrm>
            <a:off x="6352394" y="3429000"/>
            <a:ext cx="4675158" cy="2031325"/>
          </a:xfrm>
          <a:prstGeom prst="rect">
            <a:avLst/>
          </a:prstGeom>
          <a:noFill/>
        </p:spPr>
        <p:txBody>
          <a:bodyPr wrap="square" rtlCol="0">
            <a:spAutoFit/>
          </a:bodyPr>
          <a:lstStyle/>
          <a:p>
            <a:pPr marL="285750" indent="-285750">
              <a:buFont typeface="Arial" panose="020B0604020202020204" pitchFamily="34" charset="0"/>
              <a:buChar char="•"/>
            </a:pPr>
            <a:r>
              <a:rPr lang="en-GB" sz="1800" dirty="0"/>
              <a:t>Children spent an average </a:t>
            </a:r>
            <a:r>
              <a:rPr lang="en-GB" sz="1800" b="1" dirty="0"/>
              <a:t>3 hours 5 minutes per day</a:t>
            </a:r>
            <a:r>
              <a:rPr lang="en-GB" sz="1800" dirty="0"/>
              <a:t> accessing the internet, across smartphones, tablets and computers</a:t>
            </a:r>
          </a:p>
          <a:p>
            <a:endParaRPr lang="en-GB" sz="1800" dirty="0"/>
          </a:p>
          <a:p>
            <a:pPr marL="285750" indent="-285750">
              <a:buFont typeface="Arial" panose="020B0604020202020204" pitchFamily="34" charset="0"/>
              <a:buChar char="•"/>
            </a:pPr>
            <a:r>
              <a:rPr lang="en-GB" sz="1800" dirty="0"/>
              <a:t>Four in ten (39%) parents of children aged 3-17 report finding it</a:t>
            </a:r>
            <a:r>
              <a:rPr lang="en-GB" sz="1800" b="1" dirty="0"/>
              <a:t> hard to control their child’s screentime</a:t>
            </a:r>
            <a:endParaRPr lang="en-GB" sz="2800" b="1" dirty="0"/>
          </a:p>
        </p:txBody>
      </p:sp>
      <p:pic>
        <p:nvPicPr>
          <p:cNvPr id="6" name="Picture 5">
            <a:extLst>
              <a:ext uri="{FF2B5EF4-FFF2-40B4-BE49-F238E27FC236}">
                <a16:creationId xmlns:a16="http://schemas.microsoft.com/office/drawing/2014/main" id="{79631F73-9F02-A937-F2BC-711CA38865AA}"/>
              </a:ext>
            </a:extLst>
          </p:cNvPr>
          <p:cNvPicPr>
            <a:picLocks noChangeAspect="1"/>
          </p:cNvPicPr>
          <p:nvPr/>
        </p:nvPicPr>
        <p:blipFill rotWithShape="1">
          <a:blip r:embed="rId4"/>
          <a:srcRect l="8884" t="1133" r="49413" b="13205"/>
          <a:stretch/>
        </p:blipFill>
        <p:spPr>
          <a:xfrm>
            <a:off x="3131917" y="2610046"/>
            <a:ext cx="2707690" cy="3094329"/>
          </a:xfrm>
          <a:prstGeom prst="rect">
            <a:avLst/>
          </a:prstGeom>
        </p:spPr>
      </p:pic>
      <p:pic>
        <p:nvPicPr>
          <p:cNvPr id="3" name="Picture 2" descr="Free did you know speech balloon message illustration">
            <a:extLst>
              <a:ext uri="{FF2B5EF4-FFF2-40B4-BE49-F238E27FC236}">
                <a16:creationId xmlns:a16="http://schemas.microsoft.com/office/drawing/2014/main" id="{25578F08-710D-E550-E2D2-1858B351C0E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29951" y="1426486"/>
            <a:ext cx="2149022" cy="214902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Free speech bubble talking chat illustration">
            <a:extLst>
              <a:ext uri="{FF2B5EF4-FFF2-40B4-BE49-F238E27FC236}">
                <a16:creationId xmlns:a16="http://schemas.microsoft.com/office/drawing/2014/main" id="{80EDCB9B-F738-F885-896E-E4E733A0113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4040" y="305981"/>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2946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02D50F60-6537-6108-6E4B-F3466DD16390}"/>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a:p>
        </p:txBody>
      </p:sp>
      <p:sp>
        <p:nvSpPr>
          <p:cNvPr id="7" name="TextBox 6">
            <a:extLst>
              <a:ext uri="{FF2B5EF4-FFF2-40B4-BE49-F238E27FC236}">
                <a16:creationId xmlns:a16="http://schemas.microsoft.com/office/drawing/2014/main" id="{2131E8D3-708B-2890-C39E-F01A91AB0E31}"/>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a:t>Source: </a:t>
            </a:r>
            <a:r>
              <a:rPr lang="en-GB" sz="1100" b="0" i="0">
                <a:effectLst/>
                <a:latin typeface="Roboto" panose="02000000000000000000" pitchFamily="2" charset="0"/>
              </a:rPr>
              <a:t>Children and parents: media use and attitudes report 2024</a:t>
            </a:r>
            <a:endParaRPr lang="en-GB" sz="1400"/>
          </a:p>
        </p:txBody>
      </p:sp>
      <p:sp>
        <p:nvSpPr>
          <p:cNvPr id="4" name="Rectangle 3">
            <a:extLst>
              <a:ext uri="{FF2B5EF4-FFF2-40B4-BE49-F238E27FC236}">
                <a16:creationId xmlns:a16="http://schemas.microsoft.com/office/drawing/2014/main" id="{12825948-F2D0-8FBF-8D3E-9D5B25FB18C7}"/>
              </a:ext>
            </a:extLst>
          </p:cNvPr>
          <p:cNvSpPr/>
          <p:nvPr/>
        </p:nvSpPr>
        <p:spPr>
          <a:xfrm>
            <a:off x="1699375" y="369997"/>
            <a:ext cx="9247824" cy="667512"/>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400" b="1" dirty="0">
                <a:ea typeface="+mj-ea"/>
                <a:cs typeface="+mj-cs"/>
              </a:rPr>
              <a:t>How does your child feel about </a:t>
            </a:r>
            <a:r>
              <a:rPr lang="en-US" sz="2400" b="1" dirty="0">
                <a:solidFill>
                  <a:srgbClr val="FF0000"/>
                </a:solidFill>
                <a:ea typeface="+mj-ea"/>
                <a:cs typeface="+mj-cs"/>
              </a:rPr>
              <a:t>YOUR SCREENTIME vs THEIRS</a:t>
            </a:r>
            <a:r>
              <a:rPr lang="en-US" sz="2400" b="1" dirty="0">
                <a:ea typeface="+mj-ea"/>
                <a:cs typeface="+mj-cs"/>
              </a:rPr>
              <a:t>?</a:t>
            </a:r>
          </a:p>
        </p:txBody>
      </p:sp>
      <p:sp>
        <p:nvSpPr>
          <p:cNvPr id="6" name="Speech Bubble: Rectangle with Corners Rounded 5">
            <a:extLst>
              <a:ext uri="{FF2B5EF4-FFF2-40B4-BE49-F238E27FC236}">
                <a16:creationId xmlns:a16="http://schemas.microsoft.com/office/drawing/2014/main" id="{302E4663-CB27-E28C-E90F-6B26DC4A2C91}"/>
              </a:ext>
            </a:extLst>
          </p:cNvPr>
          <p:cNvSpPr/>
          <p:nvPr/>
        </p:nvSpPr>
        <p:spPr>
          <a:xfrm>
            <a:off x="8636998" y="2407633"/>
            <a:ext cx="2964452" cy="1402397"/>
          </a:xfrm>
          <a:prstGeom prst="wedgeRoundRectCallout">
            <a:avLst>
              <a:gd name="adj1" fmla="val 44679"/>
              <a:gd name="adj2" fmla="val 90957"/>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2000" b="1" dirty="0"/>
              <a:t>45% of 8-11s  feel that </a:t>
            </a:r>
            <a:r>
              <a:rPr lang="en-GB" sz="2000" b="1" dirty="0">
                <a:highlight>
                  <a:srgbClr val="FFFF00"/>
                </a:highlight>
              </a:rPr>
              <a:t>their parents’ screentime is too high</a:t>
            </a:r>
          </a:p>
        </p:txBody>
      </p:sp>
      <p:pic>
        <p:nvPicPr>
          <p:cNvPr id="9" name="Picture 8">
            <a:extLst>
              <a:ext uri="{FF2B5EF4-FFF2-40B4-BE49-F238E27FC236}">
                <a16:creationId xmlns:a16="http://schemas.microsoft.com/office/drawing/2014/main" id="{5F2FC075-AC12-68E5-F938-8DE4A54F2F5A}"/>
              </a:ext>
            </a:extLst>
          </p:cNvPr>
          <p:cNvPicPr>
            <a:picLocks noChangeAspect="1"/>
          </p:cNvPicPr>
          <p:nvPr/>
        </p:nvPicPr>
        <p:blipFill>
          <a:blip r:embed="rId3"/>
          <a:stretch>
            <a:fillRect/>
          </a:stretch>
        </p:blipFill>
        <p:spPr>
          <a:xfrm>
            <a:off x="1857450" y="1848287"/>
            <a:ext cx="6424151" cy="4785091"/>
          </a:xfrm>
          <a:prstGeom prst="rect">
            <a:avLst/>
          </a:prstGeom>
          <a:ln>
            <a:noFill/>
          </a:ln>
          <a:effectLst>
            <a:outerShdw blurRad="292100" dist="139700" dir="2700000" algn="tl" rotWithShape="0">
              <a:srgbClr val="333333">
                <a:alpha val="65000"/>
              </a:srgbClr>
            </a:outerShdw>
          </a:effectLst>
        </p:spPr>
      </p:pic>
      <p:sp>
        <p:nvSpPr>
          <p:cNvPr id="3" name="Speech Bubble: Rectangle with Corners Rounded 2">
            <a:extLst>
              <a:ext uri="{FF2B5EF4-FFF2-40B4-BE49-F238E27FC236}">
                <a16:creationId xmlns:a16="http://schemas.microsoft.com/office/drawing/2014/main" id="{711F8487-70F3-C1C5-4275-BBB44A3FCDD8}"/>
              </a:ext>
            </a:extLst>
          </p:cNvPr>
          <p:cNvSpPr/>
          <p:nvPr/>
        </p:nvSpPr>
        <p:spPr>
          <a:xfrm>
            <a:off x="8680413" y="4395106"/>
            <a:ext cx="2967571" cy="1309102"/>
          </a:xfrm>
          <a:prstGeom prst="wedgeRoundRectCallout">
            <a:avLst>
              <a:gd name="adj1" fmla="val -39759"/>
              <a:gd name="adj2" fmla="val 61620"/>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2000" b="1" dirty="0"/>
              <a:t>35% of 8-17s feel that their own screentime is too high</a:t>
            </a:r>
          </a:p>
        </p:txBody>
      </p:sp>
      <p:pic>
        <p:nvPicPr>
          <p:cNvPr id="10" name="Picture 9" descr="Free speech bubble talking chat illustration">
            <a:extLst>
              <a:ext uri="{FF2B5EF4-FFF2-40B4-BE49-F238E27FC236}">
                <a16:creationId xmlns:a16="http://schemas.microsoft.com/office/drawing/2014/main" id="{99C01CE8-7427-5AE9-B9CC-98777F937C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652" y="164336"/>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11" name="Picture 10" descr="Free did you know speech balloon message illustration">
            <a:extLst>
              <a:ext uri="{FF2B5EF4-FFF2-40B4-BE49-F238E27FC236}">
                <a16:creationId xmlns:a16="http://schemas.microsoft.com/office/drawing/2014/main" id="{84F3E62B-0C7B-159C-FC9B-64496E96516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69378" y="883084"/>
            <a:ext cx="1930407" cy="19304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09973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8FCC6777-6E4B-46F2-37A8-2B38D997E8A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4B8D4DC7-73B7-4BA4-8DE4-3AB10B65D7AE}"/>
              </a:ext>
            </a:extLst>
          </p:cNvPr>
          <p:cNvSpPr/>
          <p:nvPr/>
        </p:nvSpPr>
        <p:spPr>
          <a:xfrm>
            <a:off x="8208355" y="294326"/>
            <a:ext cx="3899498" cy="2371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a:p>
        </p:txBody>
      </p:sp>
      <p:pic>
        <p:nvPicPr>
          <p:cNvPr id="3" name="Online Media 2" title="Life Online - What Grownups Just Don't Get!">
            <a:hlinkClick r:id="" action="ppaction://media"/>
            <a:extLst>
              <a:ext uri="{FF2B5EF4-FFF2-40B4-BE49-F238E27FC236}">
                <a16:creationId xmlns:a16="http://schemas.microsoft.com/office/drawing/2014/main" id="{BEEB5685-75D4-2A60-BC48-821A5F5D54D7}"/>
              </a:ext>
            </a:extLst>
          </p:cNvPr>
          <p:cNvPicPr>
            <a:picLocks noRot="1" noChangeAspect="1"/>
          </p:cNvPicPr>
          <p:nvPr>
            <a:videoFile r:link="rId1"/>
          </p:nvPr>
        </p:nvPicPr>
        <p:blipFill>
          <a:blip r:embed="rId4"/>
          <a:stretch>
            <a:fillRect/>
          </a:stretch>
        </p:blipFill>
        <p:spPr>
          <a:xfrm>
            <a:off x="0" y="0"/>
            <a:ext cx="12192000" cy="6888480"/>
          </a:xfrm>
          <a:prstGeom prst="rect">
            <a:avLst/>
          </a:prstGeom>
        </p:spPr>
      </p:pic>
    </p:spTree>
    <p:extLst>
      <p:ext uri="{BB962C8B-B14F-4D97-AF65-F5344CB8AC3E}">
        <p14:creationId xmlns:p14="http://schemas.microsoft.com/office/powerpoint/2010/main" val="1358991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E26511C1-CB16-2AFB-A23A-C5847C203EC2}"/>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a:p>
        </p:txBody>
      </p:sp>
      <p:sp>
        <p:nvSpPr>
          <p:cNvPr id="7" name="TextBox 6">
            <a:extLst>
              <a:ext uri="{FF2B5EF4-FFF2-40B4-BE49-F238E27FC236}">
                <a16:creationId xmlns:a16="http://schemas.microsoft.com/office/drawing/2014/main" id="{2131E8D3-708B-2890-C39E-F01A91AB0E31}"/>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a:t>Source: </a:t>
            </a:r>
            <a:r>
              <a:rPr lang="en-GB" sz="1100" b="0" i="0">
                <a:effectLst/>
                <a:latin typeface="Roboto" panose="02000000000000000000" pitchFamily="2" charset="0"/>
              </a:rPr>
              <a:t>Children and parents: media use and attitudes report 2024</a:t>
            </a:r>
            <a:endParaRPr lang="en-GB" sz="1400"/>
          </a:p>
        </p:txBody>
      </p:sp>
      <p:sp>
        <p:nvSpPr>
          <p:cNvPr id="9" name="TextBox 8">
            <a:extLst>
              <a:ext uri="{FF2B5EF4-FFF2-40B4-BE49-F238E27FC236}">
                <a16:creationId xmlns:a16="http://schemas.microsoft.com/office/drawing/2014/main" id="{8E73B482-2AEE-2249-EE09-5B388C8880F2}"/>
              </a:ext>
            </a:extLst>
          </p:cNvPr>
          <p:cNvSpPr txBox="1"/>
          <p:nvPr/>
        </p:nvSpPr>
        <p:spPr>
          <a:xfrm>
            <a:off x="3027406" y="1181435"/>
            <a:ext cx="6028652" cy="646331"/>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r>
              <a:rPr lang="en-GB" b="1" dirty="0"/>
              <a:t>YouTube</a:t>
            </a:r>
            <a:r>
              <a:rPr lang="en-GB" dirty="0"/>
              <a:t> is the most popular, but the appeal of many social media platforms varies by age</a:t>
            </a:r>
          </a:p>
        </p:txBody>
      </p:sp>
      <p:sp>
        <p:nvSpPr>
          <p:cNvPr id="3" name="TextBox 2">
            <a:extLst>
              <a:ext uri="{FF2B5EF4-FFF2-40B4-BE49-F238E27FC236}">
                <a16:creationId xmlns:a16="http://schemas.microsoft.com/office/drawing/2014/main" id="{15A05104-042F-58D6-5C32-B7B7DB58329F}"/>
              </a:ext>
            </a:extLst>
          </p:cNvPr>
          <p:cNvSpPr txBox="1"/>
          <p:nvPr/>
        </p:nvSpPr>
        <p:spPr>
          <a:xfrm>
            <a:off x="1782165" y="412878"/>
            <a:ext cx="10409835" cy="523220"/>
          </a:xfrm>
          <a:prstGeom prst="rect">
            <a:avLst/>
          </a:prstGeom>
          <a:noFill/>
        </p:spPr>
        <p:txBody>
          <a:bodyPr wrap="square" rtlCol="0">
            <a:spAutoFit/>
          </a:bodyPr>
          <a:lstStyle/>
          <a:p>
            <a:r>
              <a:rPr lang="en-GB" sz="2800" b="1" dirty="0"/>
              <a:t>Are you </a:t>
            </a:r>
            <a:r>
              <a:rPr lang="en-GB" sz="2800" b="1" dirty="0">
                <a:solidFill>
                  <a:srgbClr val="FF0000"/>
                </a:solidFill>
              </a:rPr>
              <a:t>FAMILIAR WITH THE APPS </a:t>
            </a:r>
            <a:r>
              <a:rPr lang="en-GB" sz="2800" b="1" dirty="0"/>
              <a:t>and</a:t>
            </a:r>
            <a:r>
              <a:rPr lang="en-GB" sz="2800" b="1" dirty="0">
                <a:solidFill>
                  <a:srgbClr val="FF0000"/>
                </a:solidFill>
              </a:rPr>
              <a:t> GAMES </a:t>
            </a:r>
            <a:r>
              <a:rPr lang="en-GB" sz="2800" b="1" dirty="0"/>
              <a:t>your child is on? </a:t>
            </a:r>
          </a:p>
        </p:txBody>
      </p:sp>
      <p:sp>
        <p:nvSpPr>
          <p:cNvPr id="5" name="TextBox 4">
            <a:extLst>
              <a:ext uri="{FF2B5EF4-FFF2-40B4-BE49-F238E27FC236}">
                <a16:creationId xmlns:a16="http://schemas.microsoft.com/office/drawing/2014/main" id="{80C73000-9D06-DDA8-EFA6-A6E3027793D8}"/>
              </a:ext>
            </a:extLst>
          </p:cNvPr>
          <p:cNvSpPr txBox="1"/>
          <p:nvPr/>
        </p:nvSpPr>
        <p:spPr>
          <a:xfrm>
            <a:off x="8861133" y="2632146"/>
            <a:ext cx="2998216" cy="1477328"/>
          </a:xfrm>
          <a:prstGeom prst="rect">
            <a:avLst/>
          </a:prstGeom>
          <a:ln/>
        </p:spPr>
        <p:style>
          <a:lnRef idx="2">
            <a:schemeClr val="accent2"/>
          </a:lnRef>
          <a:fillRef idx="1">
            <a:schemeClr val="lt1"/>
          </a:fillRef>
          <a:effectRef idx="0">
            <a:schemeClr val="accent2"/>
          </a:effectRef>
          <a:fontRef idx="minor">
            <a:schemeClr val="dk1"/>
          </a:fontRef>
        </p:style>
        <p:txBody>
          <a:bodyPr wrap="square">
            <a:spAutoFit/>
          </a:bodyPr>
          <a:lstStyle/>
          <a:p>
            <a:pPr marL="285750" indent="-285750">
              <a:buFont typeface="Arial" panose="020B0604020202020204" pitchFamily="34" charset="0"/>
              <a:buChar char="•"/>
            </a:pPr>
            <a:r>
              <a:rPr lang="en-GB" dirty="0">
                <a:ln w="0"/>
                <a:solidFill>
                  <a:sysClr val="windowText" lastClr="000000"/>
                </a:solidFill>
              </a:rPr>
              <a:t>under two in ten of all 3-4-year-olds use </a:t>
            </a:r>
            <a:r>
              <a:rPr lang="en-GB" b="1" dirty="0">
                <a:ln w="0"/>
                <a:solidFill>
                  <a:sysClr val="windowText" lastClr="000000"/>
                </a:solidFill>
              </a:rPr>
              <a:t>Instagram</a:t>
            </a:r>
            <a:r>
              <a:rPr lang="en-GB" dirty="0">
                <a:ln w="0"/>
                <a:solidFill>
                  <a:sysClr val="windowText" lastClr="000000"/>
                </a:solidFill>
              </a:rPr>
              <a:t> and/or </a:t>
            </a:r>
            <a:r>
              <a:rPr lang="en-GB" b="1" dirty="0">
                <a:ln w="0"/>
                <a:solidFill>
                  <a:schemeClr val="tx1"/>
                </a:solidFill>
              </a:rPr>
              <a:t>Snapchat</a:t>
            </a:r>
            <a:r>
              <a:rPr lang="en-GB" dirty="0">
                <a:ln w="0"/>
                <a:solidFill>
                  <a:sysClr val="windowText" lastClr="000000"/>
                </a:solidFill>
              </a:rPr>
              <a:t>  </a:t>
            </a:r>
          </a:p>
          <a:p>
            <a:pPr marL="285750" indent="-285750">
              <a:buFont typeface="Arial" panose="020B0604020202020204" pitchFamily="34" charset="0"/>
              <a:buChar char="•"/>
            </a:pPr>
            <a:r>
              <a:rPr lang="en-GB" dirty="0">
                <a:ln w="0"/>
                <a:solidFill>
                  <a:sysClr val="windowText" lastClr="000000"/>
                </a:solidFill>
              </a:rPr>
              <a:t>this rises to eight in ten among 16-17s</a:t>
            </a:r>
          </a:p>
        </p:txBody>
      </p:sp>
      <p:pic>
        <p:nvPicPr>
          <p:cNvPr id="8" name="Picture 7">
            <a:extLst>
              <a:ext uri="{FF2B5EF4-FFF2-40B4-BE49-F238E27FC236}">
                <a16:creationId xmlns:a16="http://schemas.microsoft.com/office/drawing/2014/main" id="{1CC2B91C-034D-2DCD-F4F5-CA8CDE93EF31}"/>
              </a:ext>
            </a:extLst>
          </p:cNvPr>
          <p:cNvPicPr>
            <a:picLocks noChangeAspect="1"/>
          </p:cNvPicPr>
          <p:nvPr/>
        </p:nvPicPr>
        <p:blipFill>
          <a:blip r:embed="rId3"/>
          <a:stretch>
            <a:fillRect/>
          </a:stretch>
        </p:blipFill>
        <p:spPr>
          <a:xfrm>
            <a:off x="457200" y="1993824"/>
            <a:ext cx="8265294" cy="3854707"/>
          </a:xfrm>
          <a:prstGeom prst="rect">
            <a:avLst/>
          </a:prstGeom>
        </p:spPr>
      </p:pic>
      <p:sp>
        <p:nvSpPr>
          <p:cNvPr id="10" name="TextBox 9">
            <a:extLst>
              <a:ext uri="{FF2B5EF4-FFF2-40B4-BE49-F238E27FC236}">
                <a16:creationId xmlns:a16="http://schemas.microsoft.com/office/drawing/2014/main" id="{C59EAB9B-1A96-360C-B22D-F92794073C99}"/>
              </a:ext>
            </a:extLst>
          </p:cNvPr>
          <p:cNvSpPr txBox="1"/>
          <p:nvPr/>
        </p:nvSpPr>
        <p:spPr>
          <a:xfrm>
            <a:off x="8843386" y="4354811"/>
            <a:ext cx="2998216" cy="1200329"/>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marL="285750" indent="-285750">
              <a:buFont typeface="Arial" panose="020B0604020202020204" pitchFamily="34" charset="0"/>
              <a:buChar char="•"/>
            </a:pPr>
            <a:r>
              <a:rPr lang="en-GB" dirty="0">
                <a:solidFill>
                  <a:schemeClr val="tx1"/>
                </a:solidFill>
              </a:rPr>
              <a:t>under a quarter of all 3-4-year-olds use </a:t>
            </a:r>
            <a:r>
              <a:rPr lang="en-GB" b="1" dirty="0">
                <a:solidFill>
                  <a:schemeClr val="tx1"/>
                </a:solidFill>
              </a:rPr>
              <a:t>WhatsApp</a:t>
            </a:r>
          </a:p>
          <a:p>
            <a:pPr marL="285750" indent="-285750">
              <a:buFont typeface="Arial" panose="020B0604020202020204" pitchFamily="34" charset="0"/>
              <a:buChar char="•"/>
            </a:pPr>
            <a:r>
              <a:rPr lang="en-GB" dirty="0">
                <a:solidFill>
                  <a:schemeClr val="tx1"/>
                </a:solidFill>
              </a:rPr>
              <a:t>this rises to over eight in ten of all 16-17-year-olds</a:t>
            </a:r>
          </a:p>
        </p:txBody>
      </p:sp>
      <p:sp>
        <p:nvSpPr>
          <p:cNvPr id="12" name="TextBox 11">
            <a:extLst>
              <a:ext uri="{FF2B5EF4-FFF2-40B4-BE49-F238E27FC236}">
                <a16:creationId xmlns:a16="http://schemas.microsoft.com/office/drawing/2014/main" id="{A0387ABC-B7F3-8B41-C549-35DC15D19E2C}"/>
              </a:ext>
            </a:extLst>
          </p:cNvPr>
          <p:cNvSpPr txBox="1"/>
          <p:nvPr/>
        </p:nvSpPr>
        <p:spPr>
          <a:xfrm>
            <a:off x="1796893" y="6303322"/>
            <a:ext cx="6098874" cy="369332"/>
          </a:xfrm>
          <a:prstGeom prst="rect">
            <a:avLst/>
          </a:prstGeom>
          <a:noFill/>
        </p:spPr>
        <p:txBody>
          <a:bodyPr wrap="square">
            <a:spAutoFit/>
          </a:bodyPr>
          <a:lstStyle/>
          <a:p>
            <a:r>
              <a:rPr lang="en-GB" sz="1800" dirty="0"/>
              <a:t>Go to </a:t>
            </a:r>
            <a:r>
              <a:rPr lang="en-GB" sz="1800" dirty="0">
                <a:hlinkClick r:id="rId4"/>
              </a:rPr>
              <a:t>apps.lgfl.net </a:t>
            </a:r>
            <a:r>
              <a:rPr lang="en-GB" sz="1800" dirty="0"/>
              <a:t>for guidance on apps and social media sites </a:t>
            </a:r>
          </a:p>
        </p:txBody>
      </p:sp>
      <p:pic>
        <p:nvPicPr>
          <p:cNvPr id="6" name="Picture 5" descr="Free did you know speech balloon message illustration">
            <a:extLst>
              <a:ext uri="{FF2B5EF4-FFF2-40B4-BE49-F238E27FC236}">
                <a16:creationId xmlns:a16="http://schemas.microsoft.com/office/drawing/2014/main" id="{DC90DB9F-EDE6-F2ED-BD4C-2890078A699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36379">
            <a:off x="8538868" y="796128"/>
            <a:ext cx="1843111" cy="184311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Free speech bubble talking chat illustration">
            <a:extLst>
              <a:ext uri="{FF2B5EF4-FFF2-40B4-BE49-F238E27FC236}">
                <a16:creationId xmlns:a16="http://schemas.microsoft.com/office/drawing/2014/main" id="{285EB271-8CDE-A61C-FB0D-8D0AD9769C3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4423" y="190959"/>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88779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AB927EE2-882D-519C-E681-37822FE1AAB8}"/>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a:p>
        </p:txBody>
      </p:sp>
      <p:sp>
        <p:nvSpPr>
          <p:cNvPr id="7" name="TextBox 6">
            <a:extLst>
              <a:ext uri="{FF2B5EF4-FFF2-40B4-BE49-F238E27FC236}">
                <a16:creationId xmlns:a16="http://schemas.microsoft.com/office/drawing/2014/main" id="{2131E8D3-708B-2890-C39E-F01A91AB0E31}"/>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a:t>Source: </a:t>
            </a:r>
            <a:r>
              <a:rPr lang="en-GB" sz="1100" b="0" i="0">
                <a:effectLst/>
                <a:latin typeface="Roboto" panose="02000000000000000000" pitchFamily="2" charset="0"/>
              </a:rPr>
              <a:t>Children and parents: media use and attitudes report 2024</a:t>
            </a:r>
            <a:endParaRPr lang="en-GB" sz="1400"/>
          </a:p>
        </p:txBody>
      </p:sp>
      <p:sp>
        <p:nvSpPr>
          <p:cNvPr id="9" name="TextBox 8">
            <a:extLst>
              <a:ext uri="{FF2B5EF4-FFF2-40B4-BE49-F238E27FC236}">
                <a16:creationId xmlns:a16="http://schemas.microsoft.com/office/drawing/2014/main" id="{8E73B482-2AEE-2249-EE09-5B388C8880F2}"/>
              </a:ext>
            </a:extLst>
          </p:cNvPr>
          <p:cNvSpPr txBox="1"/>
          <p:nvPr/>
        </p:nvSpPr>
        <p:spPr>
          <a:xfrm>
            <a:off x="1944210" y="1301813"/>
            <a:ext cx="9939015" cy="707886"/>
          </a:xfrm>
          <a:prstGeom prst="rect">
            <a:avLst/>
          </a:prstGeom>
          <a:solidFill>
            <a:schemeClr val="bg1"/>
          </a:solidFill>
          <a:ln>
            <a:noFill/>
          </a:ln>
        </p:spPr>
        <p:style>
          <a:lnRef idx="2">
            <a:schemeClr val="accent4"/>
          </a:lnRef>
          <a:fillRef idx="1">
            <a:schemeClr val="lt1"/>
          </a:fillRef>
          <a:effectRef idx="0">
            <a:schemeClr val="accent4"/>
          </a:effectRef>
          <a:fontRef idx="minor">
            <a:schemeClr val="dk1"/>
          </a:fontRef>
        </p:style>
        <p:txBody>
          <a:bodyPr wrap="square">
            <a:spAutoFit/>
          </a:bodyPr>
          <a:lstStyle/>
          <a:p>
            <a:r>
              <a:rPr lang="en-GB" sz="2000" dirty="0"/>
              <a:t>Eight in ten (81%) of all children aged 8-17 </a:t>
            </a:r>
            <a:r>
              <a:rPr lang="en-GB" sz="2000" b="1" dirty="0"/>
              <a:t>use at least one social media app/site for following friends</a:t>
            </a:r>
            <a:r>
              <a:rPr lang="en-GB" sz="2000" dirty="0"/>
              <a:t>, people and organisations, reading, liking or sharing content</a:t>
            </a:r>
          </a:p>
        </p:txBody>
      </p:sp>
      <p:sp>
        <p:nvSpPr>
          <p:cNvPr id="3" name="TextBox 2">
            <a:extLst>
              <a:ext uri="{FF2B5EF4-FFF2-40B4-BE49-F238E27FC236}">
                <a16:creationId xmlns:a16="http://schemas.microsoft.com/office/drawing/2014/main" id="{15A05104-042F-58D6-5C32-B7B7DB58329F}"/>
              </a:ext>
            </a:extLst>
          </p:cNvPr>
          <p:cNvSpPr txBox="1"/>
          <p:nvPr/>
        </p:nvSpPr>
        <p:spPr>
          <a:xfrm>
            <a:off x="1873709" y="452104"/>
            <a:ext cx="6699438" cy="523220"/>
          </a:xfrm>
          <a:prstGeom prst="rect">
            <a:avLst/>
          </a:prstGeom>
          <a:noFill/>
        </p:spPr>
        <p:txBody>
          <a:bodyPr wrap="square" rtlCol="0">
            <a:spAutoFit/>
          </a:bodyPr>
          <a:lstStyle/>
          <a:p>
            <a:r>
              <a:rPr lang="en-GB" sz="2800" b="1" dirty="0">
                <a:solidFill>
                  <a:srgbClr val="FF0000"/>
                </a:solidFill>
              </a:rPr>
              <a:t>KNOW WHAT THEY DO </a:t>
            </a:r>
            <a:r>
              <a:rPr lang="en-GB" sz="2800" b="1" dirty="0"/>
              <a:t>on social media? </a:t>
            </a:r>
          </a:p>
        </p:txBody>
      </p:sp>
      <p:sp>
        <p:nvSpPr>
          <p:cNvPr id="5" name="TextBox 4">
            <a:extLst>
              <a:ext uri="{FF2B5EF4-FFF2-40B4-BE49-F238E27FC236}">
                <a16:creationId xmlns:a16="http://schemas.microsoft.com/office/drawing/2014/main" id="{80C73000-9D06-DDA8-EFA6-A6E3027793D8}"/>
              </a:ext>
            </a:extLst>
          </p:cNvPr>
          <p:cNvSpPr txBox="1"/>
          <p:nvPr/>
        </p:nvSpPr>
        <p:spPr>
          <a:xfrm>
            <a:off x="7519968" y="2125231"/>
            <a:ext cx="4333473" cy="646331"/>
          </a:xfrm>
          <a:prstGeom prst="rect">
            <a:avLst/>
          </a:prstGeom>
          <a:ln/>
        </p:spPr>
        <p:style>
          <a:lnRef idx="2">
            <a:schemeClr val="accent5"/>
          </a:lnRef>
          <a:fillRef idx="1">
            <a:schemeClr val="lt1"/>
          </a:fillRef>
          <a:effectRef idx="0">
            <a:schemeClr val="accent5"/>
          </a:effectRef>
          <a:fontRef idx="minor">
            <a:schemeClr val="dk1"/>
          </a:fontRef>
        </p:style>
        <p:txBody>
          <a:bodyPr wrap="square">
            <a:spAutoFit/>
          </a:bodyPr>
          <a:lstStyle/>
          <a:p>
            <a:r>
              <a:rPr lang="en-GB" b="1"/>
              <a:t>Many used sites and apps like </a:t>
            </a:r>
            <a:r>
              <a:rPr lang="en-GB" b="1">
                <a:solidFill>
                  <a:srgbClr val="C00000"/>
                </a:solidFill>
              </a:rPr>
              <a:t>TikTok</a:t>
            </a:r>
            <a:r>
              <a:rPr lang="en-GB" b="1"/>
              <a:t> and </a:t>
            </a:r>
            <a:r>
              <a:rPr lang="en-GB" b="1">
                <a:solidFill>
                  <a:srgbClr val="C00000"/>
                </a:solidFill>
              </a:rPr>
              <a:t>Instagram</a:t>
            </a:r>
            <a:r>
              <a:rPr lang="en-GB" b="1"/>
              <a:t> to consume content</a:t>
            </a:r>
            <a:endParaRPr lang="en-GB" b="1">
              <a:ln w="0"/>
              <a:solidFill>
                <a:schemeClr val="bg1"/>
              </a:solidFill>
              <a:effectLst>
                <a:outerShdw blurRad="38100" dist="25400" dir="5400000" algn="ctr" rotWithShape="0">
                  <a:srgbClr val="6E747A">
                    <a:alpha val="43000"/>
                  </a:srgbClr>
                </a:outerShdw>
              </a:effectLst>
            </a:endParaRPr>
          </a:p>
        </p:txBody>
      </p:sp>
      <p:sp>
        <p:nvSpPr>
          <p:cNvPr id="10" name="TextBox 9">
            <a:extLst>
              <a:ext uri="{FF2B5EF4-FFF2-40B4-BE49-F238E27FC236}">
                <a16:creationId xmlns:a16="http://schemas.microsoft.com/office/drawing/2014/main" id="{C59EAB9B-1A96-360C-B22D-F92794073C99}"/>
              </a:ext>
            </a:extLst>
          </p:cNvPr>
          <p:cNvSpPr txBox="1"/>
          <p:nvPr/>
        </p:nvSpPr>
        <p:spPr>
          <a:xfrm>
            <a:off x="7519968" y="2998583"/>
            <a:ext cx="4333472" cy="646331"/>
          </a:xfrm>
          <a:prstGeom prst="rect">
            <a:avLst/>
          </a:prstGeom>
          <a:ln/>
        </p:spPr>
        <p:style>
          <a:lnRef idx="2">
            <a:schemeClr val="accent6"/>
          </a:lnRef>
          <a:fillRef idx="1">
            <a:schemeClr val="lt1"/>
          </a:fillRef>
          <a:effectRef idx="0">
            <a:schemeClr val="accent6"/>
          </a:effectRef>
          <a:fontRef idx="minor">
            <a:schemeClr val="dk1"/>
          </a:fontRef>
        </p:style>
        <p:txBody>
          <a:bodyPr wrap="square">
            <a:spAutoFit/>
          </a:bodyPr>
          <a:lstStyle/>
          <a:p>
            <a:r>
              <a:rPr lang="en-GB" b="1">
                <a:solidFill>
                  <a:srgbClr val="C00000"/>
                </a:solidFill>
              </a:rPr>
              <a:t>Snapchat</a:t>
            </a:r>
            <a:r>
              <a:rPr lang="en-GB" b="1"/>
              <a:t> was the most favoured platform to message and communicate with friends</a:t>
            </a:r>
            <a:r>
              <a:rPr lang="en-GB"/>
              <a:t>.</a:t>
            </a:r>
            <a:endParaRPr lang="en-GB" b="1"/>
          </a:p>
        </p:txBody>
      </p:sp>
      <p:sp>
        <p:nvSpPr>
          <p:cNvPr id="12" name="TextBox 11">
            <a:extLst>
              <a:ext uri="{FF2B5EF4-FFF2-40B4-BE49-F238E27FC236}">
                <a16:creationId xmlns:a16="http://schemas.microsoft.com/office/drawing/2014/main" id="{A0387ABC-B7F3-8B41-C549-35DC15D19E2C}"/>
              </a:ext>
            </a:extLst>
          </p:cNvPr>
          <p:cNvSpPr txBox="1"/>
          <p:nvPr/>
        </p:nvSpPr>
        <p:spPr>
          <a:xfrm>
            <a:off x="1531189" y="5962720"/>
            <a:ext cx="6098874" cy="369332"/>
          </a:xfrm>
          <a:prstGeom prst="rect">
            <a:avLst/>
          </a:prstGeom>
          <a:noFill/>
        </p:spPr>
        <p:txBody>
          <a:bodyPr wrap="square">
            <a:spAutoFit/>
          </a:bodyPr>
          <a:lstStyle/>
          <a:p>
            <a:r>
              <a:rPr lang="en-GB" sz="1800" dirty="0"/>
              <a:t>Go to </a:t>
            </a:r>
            <a:r>
              <a:rPr lang="en-GB" sz="1800" dirty="0">
                <a:hlinkClick r:id="rId3"/>
              </a:rPr>
              <a:t>apps.lgfl.net </a:t>
            </a:r>
            <a:r>
              <a:rPr lang="en-GB" sz="1800" dirty="0"/>
              <a:t>for guidance on apps and social media sites </a:t>
            </a:r>
          </a:p>
        </p:txBody>
      </p:sp>
      <p:pic>
        <p:nvPicPr>
          <p:cNvPr id="6" name="Picture 5">
            <a:extLst>
              <a:ext uri="{FF2B5EF4-FFF2-40B4-BE49-F238E27FC236}">
                <a16:creationId xmlns:a16="http://schemas.microsoft.com/office/drawing/2014/main" id="{0AD5F61A-F855-EAFE-022B-047340F880FA}"/>
              </a:ext>
            </a:extLst>
          </p:cNvPr>
          <p:cNvPicPr>
            <a:picLocks noChangeAspect="1"/>
          </p:cNvPicPr>
          <p:nvPr/>
        </p:nvPicPr>
        <p:blipFill rotWithShape="1">
          <a:blip r:embed="rId4"/>
          <a:srcRect t="9159"/>
          <a:stretch/>
        </p:blipFill>
        <p:spPr>
          <a:xfrm>
            <a:off x="1155920" y="2147736"/>
            <a:ext cx="6198045" cy="3763967"/>
          </a:xfrm>
          <a:prstGeom prst="rect">
            <a:avLst/>
          </a:prstGeom>
        </p:spPr>
      </p:pic>
      <p:sp>
        <p:nvSpPr>
          <p:cNvPr id="11" name="Speech Bubble: Rectangle with Corners Rounded 10">
            <a:extLst>
              <a:ext uri="{FF2B5EF4-FFF2-40B4-BE49-F238E27FC236}">
                <a16:creationId xmlns:a16="http://schemas.microsoft.com/office/drawing/2014/main" id="{F0174EF8-3A72-1D4E-2EE3-EA704980334C}"/>
              </a:ext>
            </a:extLst>
          </p:cNvPr>
          <p:cNvSpPr/>
          <p:nvPr/>
        </p:nvSpPr>
        <p:spPr>
          <a:xfrm>
            <a:off x="7519968" y="3840347"/>
            <a:ext cx="4138601" cy="2290130"/>
          </a:xfrm>
          <a:prstGeom prst="wedgeRoundRectCallout">
            <a:avLst>
              <a:gd name="adj1" fmla="val -36294"/>
              <a:gd name="adj2" fmla="val 76360"/>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GB" dirty="0">
                <a:solidFill>
                  <a:schemeClr val="tx1"/>
                </a:solidFill>
              </a:rPr>
              <a:t>“I don’t think I could live without Snapchat anymore…. I’ve got all my friends on it, and we have like group chats where we all call, like, all the time, and we text each other and Snap each other” </a:t>
            </a:r>
            <a:r>
              <a:rPr lang="en-GB" sz="1600" b="1" dirty="0"/>
              <a:t>Suzy, 12 </a:t>
            </a:r>
            <a:endParaRPr lang="en-GB" b="1" dirty="0"/>
          </a:p>
        </p:txBody>
      </p:sp>
      <p:pic>
        <p:nvPicPr>
          <p:cNvPr id="8" name="Picture 7" descr="Free speech bubble talking chat illustration">
            <a:extLst>
              <a:ext uri="{FF2B5EF4-FFF2-40B4-BE49-F238E27FC236}">
                <a16:creationId xmlns:a16="http://schemas.microsoft.com/office/drawing/2014/main" id="{4C64845E-BDA5-1E4F-E824-2605E2FF5EC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6314" y="227549"/>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7591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4BE79AD0-8B8B-5D38-BC0E-1848E9FFC5BE}"/>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4B8D4DC7-73B7-4BA4-8DE4-3AB10B65D7AE}"/>
              </a:ext>
            </a:extLst>
          </p:cNvPr>
          <p:cNvSpPr/>
          <p:nvPr/>
        </p:nvSpPr>
        <p:spPr>
          <a:xfrm>
            <a:off x="8208355" y="294326"/>
            <a:ext cx="3899498" cy="2371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5126" name="Picture 6" descr="The secret to making a great podcast ...">
            <a:extLst>
              <a:ext uri="{FF2B5EF4-FFF2-40B4-BE49-F238E27FC236}">
                <a16:creationId xmlns:a16="http://schemas.microsoft.com/office/drawing/2014/main" id="{FCCB6FBC-5551-7BDB-EE25-86B936C0A57F}"/>
              </a:ext>
            </a:extLst>
          </p:cNvPr>
          <p:cNvPicPr>
            <a:picLocks noChangeAspect="1" noChangeArrowheads="1"/>
          </p:cNvPicPr>
          <p:nvPr/>
        </p:nvPicPr>
        <p:blipFill>
          <a:blip r:embed="rId3">
            <a:alphaModFix amt="50000"/>
            <a:extLst>
              <a:ext uri="{28A0092B-C50C-407E-A947-70E740481C1C}">
                <a14:useLocalDpi xmlns:a14="http://schemas.microsoft.com/office/drawing/2010/main" val="0"/>
              </a:ext>
            </a:extLst>
          </a:blip>
          <a:srcRect/>
          <a:stretch>
            <a:fillRect/>
          </a:stretch>
        </p:blipFill>
        <p:spPr bwMode="auto">
          <a:xfrm rot="21312842">
            <a:off x="6591080" y="4213483"/>
            <a:ext cx="3095245" cy="1716623"/>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a:p>
        </p:txBody>
      </p:sp>
      <p:sp>
        <p:nvSpPr>
          <p:cNvPr id="10" name="TextBox 9">
            <a:extLst>
              <a:ext uri="{FF2B5EF4-FFF2-40B4-BE49-F238E27FC236}">
                <a16:creationId xmlns:a16="http://schemas.microsoft.com/office/drawing/2014/main" id="{01A09C44-BAAE-BB4E-5B65-012C5B546349}"/>
              </a:ext>
            </a:extLst>
          </p:cNvPr>
          <p:cNvSpPr txBox="1"/>
          <p:nvPr/>
        </p:nvSpPr>
        <p:spPr>
          <a:xfrm>
            <a:off x="5901925" y="6379008"/>
            <a:ext cx="6205928" cy="369332"/>
          </a:xfrm>
          <a:prstGeom prst="rect">
            <a:avLst/>
          </a:prstGeom>
          <a:noFill/>
        </p:spPr>
        <p:txBody>
          <a:bodyPr wrap="square">
            <a:spAutoFit/>
          </a:bodyPr>
          <a:lstStyle/>
          <a:p>
            <a:r>
              <a:rPr lang="en-GB" dirty="0">
                <a:hlinkClick r:id="rId4"/>
              </a:rPr>
              <a:t>Children’s Online User Ages 2023 Quantitative Research Study</a:t>
            </a:r>
            <a:endParaRPr lang="en-GB" dirty="0"/>
          </a:p>
        </p:txBody>
      </p:sp>
      <p:sp>
        <p:nvSpPr>
          <p:cNvPr id="13" name="TextBox 12">
            <a:extLst>
              <a:ext uri="{FF2B5EF4-FFF2-40B4-BE49-F238E27FC236}">
                <a16:creationId xmlns:a16="http://schemas.microsoft.com/office/drawing/2014/main" id="{DFA6FDE1-C344-E65A-53A7-0BB5BADFF700}"/>
              </a:ext>
            </a:extLst>
          </p:cNvPr>
          <p:cNvSpPr txBox="1"/>
          <p:nvPr/>
        </p:nvSpPr>
        <p:spPr>
          <a:xfrm>
            <a:off x="914400" y="1567531"/>
            <a:ext cx="7625239" cy="4524315"/>
          </a:xfrm>
          <a:prstGeom prst="rect">
            <a:avLst/>
          </a:prstGeom>
          <a:noFill/>
          <a:ln>
            <a:noFill/>
          </a:ln>
        </p:spPr>
        <p:style>
          <a:lnRef idx="2">
            <a:schemeClr val="accent4"/>
          </a:lnRef>
          <a:fillRef idx="1">
            <a:schemeClr val="lt1"/>
          </a:fillRef>
          <a:effectRef idx="0">
            <a:schemeClr val="accent4"/>
          </a:effectRef>
          <a:fontRef idx="minor">
            <a:schemeClr val="dk1"/>
          </a:fontRef>
        </p:style>
        <p:txBody>
          <a:bodyPr wrap="square">
            <a:spAutoFit/>
          </a:bodyPr>
          <a:lstStyle/>
          <a:p>
            <a:pPr marL="342900" indent="-342900">
              <a:buFont typeface="Arial" panose="020B0604020202020204" pitchFamily="34" charset="0"/>
              <a:buChar char="•"/>
            </a:pPr>
            <a:r>
              <a:rPr lang="en-GB" sz="2400" dirty="0"/>
              <a:t>Nearly eight in ten children are aware of minimum age requirements</a:t>
            </a:r>
          </a:p>
          <a:p>
            <a:pPr marL="342900" indent="-342900">
              <a:buFont typeface="Arial" panose="020B0604020202020204" pitchFamily="34" charset="0"/>
              <a:buChar char="•"/>
            </a:pPr>
            <a:endParaRPr lang="en-GB" sz="2400" dirty="0"/>
          </a:p>
          <a:p>
            <a:pPr marL="342900" indent="-342900">
              <a:buFont typeface="Arial" panose="020B0604020202020204" pitchFamily="34" charset="0"/>
              <a:buChar char="•"/>
            </a:pPr>
            <a:r>
              <a:rPr lang="en-GB" sz="2400" dirty="0">
                <a:solidFill>
                  <a:srgbClr val="FF0000"/>
                </a:solidFill>
                <a:highlight>
                  <a:srgbClr val="FFFF00"/>
                </a:highlight>
              </a:rPr>
              <a:t>Four in ten admit to giving a fake age online </a:t>
            </a:r>
            <a:r>
              <a:rPr lang="en-GB" sz="2400" dirty="0"/>
              <a:t>to access a new app/site</a:t>
            </a:r>
          </a:p>
          <a:p>
            <a:endParaRPr lang="en-GB" sz="2400" dirty="0"/>
          </a:p>
          <a:p>
            <a:pPr marL="342900" indent="-342900">
              <a:buFont typeface="Arial" panose="020B0604020202020204" pitchFamily="34" charset="0"/>
              <a:buChar char="•"/>
            </a:pPr>
            <a:r>
              <a:rPr lang="en-GB" sz="2400" dirty="0"/>
              <a:t>Up to a </a:t>
            </a:r>
            <a:r>
              <a:rPr lang="en-GB" sz="2400" dirty="0">
                <a:solidFill>
                  <a:schemeClr val="tx1"/>
                </a:solidFill>
              </a:rPr>
              <a:t>quarter had </a:t>
            </a:r>
            <a:r>
              <a:rPr lang="en-GB" sz="2400" dirty="0">
                <a:solidFill>
                  <a:srgbClr val="FF0000"/>
                </a:solidFill>
                <a:highlight>
                  <a:srgbClr val="FFFF00"/>
                </a:highlight>
              </a:rPr>
              <a:t>changed their date of birth </a:t>
            </a:r>
            <a:r>
              <a:rPr lang="en-GB" sz="2400" dirty="0">
                <a:solidFill>
                  <a:schemeClr val="tx1"/>
                </a:solidFill>
              </a:rPr>
              <a:t>on their profile since initially setting it up:</a:t>
            </a:r>
          </a:p>
          <a:p>
            <a:pPr marL="800100" lvl="1" indent="-342900">
              <a:buFont typeface="Arial" panose="020B0604020202020204" pitchFamily="34" charset="0"/>
              <a:buChar char="•"/>
            </a:pPr>
            <a:r>
              <a:rPr lang="en-GB" sz="2400" b="1" dirty="0">
                <a:solidFill>
                  <a:schemeClr val="tx1"/>
                </a:solidFill>
              </a:rPr>
              <a:t>Facebook</a:t>
            </a:r>
            <a:r>
              <a:rPr lang="en-GB" sz="2400" dirty="0">
                <a:solidFill>
                  <a:schemeClr val="tx1"/>
                </a:solidFill>
              </a:rPr>
              <a:t> (24%) </a:t>
            </a:r>
          </a:p>
          <a:p>
            <a:pPr marL="800100" lvl="1" indent="-342900">
              <a:buFont typeface="Arial" panose="020B0604020202020204" pitchFamily="34" charset="0"/>
              <a:buChar char="•"/>
            </a:pPr>
            <a:r>
              <a:rPr lang="en-GB" sz="2400" b="1" dirty="0">
                <a:solidFill>
                  <a:schemeClr val="tx1"/>
                </a:solidFill>
              </a:rPr>
              <a:t>TikTok</a:t>
            </a:r>
            <a:r>
              <a:rPr lang="en-GB" sz="2400" dirty="0">
                <a:solidFill>
                  <a:schemeClr val="tx1"/>
                </a:solidFill>
              </a:rPr>
              <a:t> (23%)</a:t>
            </a:r>
          </a:p>
          <a:p>
            <a:pPr marL="800100" lvl="1" indent="-342900">
              <a:buFont typeface="Arial" panose="020B0604020202020204" pitchFamily="34" charset="0"/>
              <a:buChar char="•"/>
            </a:pPr>
            <a:r>
              <a:rPr lang="en-GB" sz="2400" b="1" dirty="0">
                <a:solidFill>
                  <a:schemeClr val="tx1"/>
                </a:solidFill>
              </a:rPr>
              <a:t>Instagram</a:t>
            </a:r>
            <a:r>
              <a:rPr lang="en-GB" sz="2400" dirty="0">
                <a:solidFill>
                  <a:schemeClr val="tx1"/>
                </a:solidFill>
              </a:rPr>
              <a:t> and </a:t>
            </a:r>
            <a:r>
              <a:rPr lang="en-GB" sz="2400" b="1" dirty="0">
                <a:solidFill>
                  <a:schemeClr val="tx1"/>
                </a:solidFill>
              </a:rPr>
              <a:t>X/Twitter </a:t>
            </a:r>
            <a:r>
              <a:rPr lang="en-GB" sz="2400" dirty="0">
                <a:solidFill>
                  <a:schemeClr val="tx1"/>
                </a:solidFill>
              </a:rPr>
              <a:t>(both 19%)</a:t>
            </a:r>
          </a:p>
          <a:p>
            <a:pPr marL="342900" indent="-342900">
              <a:buFont typeface="Arial" panose="020B0604020202020204" pitchFamily="34" charset="0"/>
              <a:buChar char="•"/>
            </a:pPr>
            <a:endParaRPr lang="en-GB" sz="2400" dirty="0"/>
          </a:p>
        </p:txBody>
      </p:sp>
      <p:sp>
        <p:nvSpPr>
          <p:cNvPr id="3" name="TextBox 2">
            <a:extLst>
              <a:ext uri="{FF2B5EF4-FFF2-40B4-BE49-F238E27FC236}">
                <a16:creationId xmlns:a16="http://schemas.microsoft.com/office/drawing/2014/main" id="{381FADC8-27EB-5618-3018-42F83A1D6EE0}"/>
              </a:ext>
            </a:extLst>
          </p:cNvPr>
          <p:cNvSpPr txBox="1"/>
          <p:nvPr/>
        </p:nvSpPr>
        <p:spPr>
          <a:xfrm>
            <a:off x="546160" y="582886"/>
            <a:ext cx="4850699" cy="523220"/>
          </a:xfrm>
          <a:prstGeom prst="rect">
            <a:avLst/>
          </a:prstGeom>
        </p:spPr>
        <p:style>
          <a:lnRef idx="2">
            <a:schemeClr val="dk1">
              <a:shade val="15000"/>
            </a:schemeClr>
          </a:lnRef>
          <a:fillRef idx="1">
            <a:schemeClr val="dk1"/>
          </a:fillRef>
          <a:effectRef idx="0">
            <a:schemeClr val="dk1"/>
          </a:effectRef>
          <a:fontRef idx="minor">
            <a:schemeClr val="lt1"/>
          </a:fontRef>
        </p:style>
        <p:txBody>
          <a:bodyPr wrap="square" rtlCol="0">
            <a:spAutoFit/>
          </a:bodyPr>
          <a:lstStyle/>
          <a:p>
            <a:r>
              <a:rPr lang="en-GB" sz="2800" b="1" dirty="0"/>
              <a:t>What about YOUNG PEOPLE?</a:t>
            </a:r>
            <a:endParaRPr lang="en-GB" sz="2800" dirty="0"/>
          </a:p>
        </p:txBody>
      </p:sp>
      <p:pic>
        <p:nvPicPr>
          <p:cNvPr id="5" name="Picture 4" descr="Free did you know speech balloon message illustration">
            <a:extLst>
              <a:ext uri="{FF2B5EF4-FFF2-40B4-BE49-F238E27FC236}">
                <a16:creationId xmlns:a16="http://schemas.microsoft.com/office/drawing/2014/main" id="{32BAE413-06D6-5687-B3BF-9CC49A8170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35292" y="820716"/>
            <a:ext cx="3034500" cy="303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68887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0508564-518D-4326-9360-320B531318B8}"/>
              </a:ext>
            </a:extLst>
          </p:cNvPr>
          <p:cNvPicPr>
            <a:picLocks noChangeAspect="1"/>
          </p:cNvPicPr>
          <p:nvPr/>
        </p:nvPicPr>
        <p:blipFill>
          <a:blip r:embed="rId2"/>
          <a:stretch>
            <a:fillRect/>
          </a:stretch>
        </p:blipFill>
        <p:spPr>
          <a:xfrm>
            <a:off x="1225596" y="425631"/>
            <a:ext cx="10217467" cy="6006737"/>
          </a:xfrm>
          <a:prstGeom prst="rect">
            <a:avLst/>
          </a:prstGeom>
        </p:spPr>
      </p:pic>
    </p:spTree>
    <p:extLst>
      <p:ext uri="{BB962C8B-B14F-4D97-AF65-F5344CB8AC3E}">
        <p14:creationId xmlns:p14="http://schemas.microsoft.com/office/powerpoint/2010/main" val="38999864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3872416-A987-A534-8CE6-1660CF67B164}"/>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C5EC7652-7226-91B8-7E0B-5CB09B15F2A4}"/>
              </a:ext>
            </a:extLst>
          </p:cNvPr>
          <p:cNvSpPr/>
          <p:nvPr/>
        </p:nvSpPr>
        <p:spPr>
          <a:xfrm>
            <a:off x="10222302" y="267419"/>
            <a:ext cx="1859452" cy="25275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9D2A8155-19D0-4BC2-BC4F-D621DDC8DB41}"/>
              </a:ext>
            </a:extLst>
          </p:cNvPr>
          <p:cNvSpPr txBox="1"/>
          <p:nvPr/>
        </p:nvSpPr>
        <p:spPr>
          <a:xfrm>
            <a:off x="579120" y="1251292"/>
            <a:ext cx="12028414" cy="4467057"/>
          </a:xfrm>
          <a:prstGeom prst="rect">
            <a:avLst/>
          </a:prstGeom>
          <a:noFill/>
        </p:spPr>
        <p:txBody>
          <a:bodyPr wrap="square" rtlCol="0">
            <a:spAutoFit/>
          </a:bodyPr>
          <a:lstStyle/>
          <a:p>
            <a:pPr marL="342900" indent="-342900" algn="l" fontAlgn="base">
              <a:lnSpc>
                <a:spcPct val="150000"/>
              </a:lnSpc>
              <a:buFont typeface="Arial" panose="020B0604020202020204" pitchFamily="34" charset="0"/>
              <a:buChar char="•"/>
            </a:pPr>
            <a:r>
              <a:rPr lang="en-GB" sz="2400" b="1" i="0" dirty="0">
                <a:solidFill>
                  <a:srgbClr val="00B0F0"/>
                </a:solidFill>
                <a:effectLst/>
                <a:highlight>
                  <a:srgbClr val="FFFFFF"/>
                </a:highlight>
                <a:latin typeface="inherit"/>
              </a:rPr>
              <a:t>ASK</a:t>
            </a:r>
            <a:r>
              <a:rPr lang="en-GB" sz="2400" b="1" i="0" dirty="0">
                <a:solidFill>
                  <a:srgbClr val="253045"/>
                </a:solidFill>
                <a:effectLst/>
                <a:highlight>
                  <a:srgbClr val="FFFFFF"/>
                </a:highlight>
                <a:latin typeface="inherit"/>
              </a:rPr>
              <a:t> </a:t>
            </a:r>
            <a:r>
              <a:rPr lang="en-GB" sz="2400" b="0" i="0" dirty="0">
                <a:effectLst/>
                <a:highlight>
                  <a:srgbClr val="FFFFFF"/>
                </a:highlight>
                <a:latin typeface="inherit"/>
              </a:rPr>
              <a:t>what type of games your child enjoys – are they </a:t>
            </a:r>
            <a:r>
              <a:rPr lang="en-GB" sz="2400" b="1" i="0" dirty="0">
                <a:effectLst/>
                <a:highlight>
                  <a:srgbClr val="FFFFFF"/>
                </a:highlight>
                <a:latin typeface="inherit"/>
              </a:rPr>
              <a:t>age-appropriate</a:t>
            </a:r>
            <a:r>
              <a:rPr lang="en-GB" sz="2400" b="0" i="0" dirty="0">
                <a:effectLst/>
                <a:highlight>
                  <a:srgbClr val="FFFFFF"/>
                </a:highlight>
                <a:latin typeface="inherit"/>
              </a:rPr>
              <a:t>?</a:t>
            </a:r>
            <a:endParaRPr lang="en-GB" sz="2400" dirty="0">
              <a:highlight>
                <a:srgbClr val="FFFFFF"/>
              </a:highlight>
              <a:latin typeface="inherit"/>
            </a:endParaRPr>
          </a:p>
          <a:p>
            <a:pPr marL="342900" indent="-342900" algn="l" fontAlgn="base">
              <a:lnSpc>
                <a:spcPct val="150000"/>
              </a:lnSpc>
              <a:buFont typeface="Arial" panose="020B0604020202020204" pitchFamily="34" charset="0"/>
              <a:buChar char="•"/>
            </a:pPr>
            <a:r>
              <a:rPr lang="en-GB" sz="2400" b="1" i="0" dirty="0">
                <a:solidFill>
                  <a:srgbClr val="00B0F0"/>
                </a:solidFill>
                <a:effectLst/>
                <a:highlight>
                  <a:srgbClr val="FFFFFF"/>
                </a:highlight>
                <a:latin typeface="inherit"/>
              </a:rPr>
              <a:t>PLAY</a:t>
            </a:r>
            <a:r>
              <a:rPr lang="en-GB" sz="2400" b="1" i="0" dirty="0">
                <a:effectLst/>
                <a:highlight>
                  <a:srgbClr val="FFFFFF"/>
                </a:highlight>
                <a:latin typeface="inherit"/>
              </a:rPr>
              <a:t> </a:t>
            </a:r>
            <a:r>
              <a:rPr lang="en-GB" sz="2400" i="0" dirty="0">
                <a:effectLst/>
                <a:highlight>
                  <a:srgbClr val="FFFFFF"/>
                </a:highlight>
                <a:latin typeface="inherit"/>
              </a:rPr>
              <a:t>games together - </a:t>
            </a:r>
            <a:r>
              <a:rPr lang="en-GB" sz="2400" b="0" i="0" dirty="0">
                <a:effectLst/>
                <a:highlight>
                  <a:srgbClr val="FFFFFF"/>
                </a:highlight>
                <a:latin typeface="inherit"/>
              </a:rPr>
              <a:t>keep the tech in </a:t>
            </a:r>
            <a:r>
              <a:rPr lang="en-GB" sz="2400" b="1" i="0" dirty="0">
                <a:effectLst/>
                <a:highlight>
                  <a:srgbClr val="FFFFFF"/>
                </a:highlight>
                <a:latin typeface="inherit"/>
              </a:rPr>
              <a:t>shared spaces </a:t>
            </a:r>
            <a:r>
              <a:rPr lang="en-GB" sz="2400" b="0" i="0" dirty="0">
                <a:effectLst/>
                <a:highlight>
                  <a:srgbClr val="FFFFFF"/>
                </a:highlight>
                <a:latin typeface="inherit"/>
              </a:rPr>
              <a:t>rather than bedrooms</a:t>
            </a:r>
          </a:p>
          <a:p>
            <a:pPr marL="342900" indent="-342900" algn="l" fontAlgn="base">
              <a:lnSpc>
                <a:spcPct val="150000"/>
              </a:lnSpc>
              <a:buFont typeface="Arial" panose="020B0604020202020204" pitchFamily="34" charset="0"/>
              <a:buChar char="•"/>
            </a:pPr>
            <a:r>
              <a:rPr lang="en-GB" sz="2400" b="1" i="0" dirty="0">
                <a:solidFill>
                  <a:srgbClr val="00B0F0"/>
                </a:solidFill>
                <a:effectLst/>
                <a:highlight>
                  <a:srgbClr val="FFFFFF"/>
                </a:highlight>
                <a:latin typeface="inherit"/>
              </a:rPr>
              <a:t>TALK</a:t>
            </a:r>
            <a:r>
              <a:rPr lang="en-GB" sz="2400" b="1" i="0" dirty="0">
                <a:effectLst/>
                <a:highlight>
                  <a:srgbClr val="FFFFFF"/>
                </a:highlight>
                <a:latin typeface="inherit"/>
              </a:rPr>
              <a:t> </a:t>
            </a:r>
            <a:r>
              <a:rPr lang="en-GB" sz="2400" b="0" i="0" dirty="0">
                <a:effectLst/>
                <a:highlight>
                  <a:srgbClr val="FFFFFF"/>
                </a:highlight>
                <a:latin typeface="inherit"/>
              </a:rPr>
              <a:t>about </a:t>
            </a:r>
            <a:r>
              <a:rPr lang="en-GB" sz="2400" b="1" i="0" dirty="0">
                <a:effectLst/>
                <a:highlight>
                  <a:srgbClr val="FFFFFF"/>
                </a:highlight>
                <a:latin typeface="inherit"/>
              </a:rPr>
              <a:t>who they are playing </a:t>
            </a:r>
            <a:r>
              <a:rPr lang="en-GB" sz="2400" b="0" i="0" dirty="0">
                <a:effectLst/>
                <a:highlight>
                  <a:srgbClr val="FFFFFF"/>
                </a:highlight>
                <a:latin typeface="inherit"/>
              </a:rPr>
              <a:t>with </a:t>
            </a:r>
            <a:r>
              <a:rPr lang="en-GB" sz="2400" dirty="0">
                <a:highlight>
                  <a:srgbClr val="FFFFFF"/>
                </a:highlight>
                <a:latin typeface="inherit"/>
              </a:rPr>
              <a:t>- </a:t>
            </a:r>
            <a:r>
              <a:rPr lang="en-GB" sz="2400" b="0" i="0" dirty="0">
                <a:effectLst/>
                <a:highlight>
                  <a:srgbClr val="FFFFFF"/>
                </a:highlight>
                <a:latin typeface="inherit"/>
              </a:rPr>
              <a:t>what </a:t>
            </a:r>
            <a:r>
              <a:rPr lang="en-GB" sz="2400" b="1" i="0" dirty="0">
                <a:effectLst/>
                <a:highlight>
                  <a:srgbClr val="FFFFFF"/>
                </a:highlight>
                <a:latin typeface="inherit"/>
              </a:rPr>
              <a:t>information</a:t>
            </a:r>
            <a:r>
              <a:rPr lang="en-GB" sz="2400" b="0" i="0" dirty="0">
                <a:effectLst/>
                <a:highlight>
                  <a:srgbClr val="FFFFFF"/>
                </a:highlight>
                <a:latin typeface="inherit"/>
              </a:rPr>
              <a:t> are they sharing?</a:t>
            </a:r>
          </a:p>
          <a:p>
            <a:pPr marL="342900" indent="-342900" algn="l" fontAlgn="base">
              <a:lnSpc>
                <a:spcPct val="150000"/>
              </a:lnSpc>
              <a:buFont typeface="Arial" panose="020B0604020202020204" pitchFamily="34" charset="0"/>
              <a:buChar char="•"/>
            </a:pPr>
            <a:r>
              <a:rPr lang="en-GB" sz="2400" b="1" i="0" dirty="0">
                <a:solidFill>
                  <a:srgbClr val="00B0F0"/>
                </a:solidFill>
                <a:effectLst/>
                <a:highlight>
                  <a:srgbClr val="FFFFFF"/>
                </a:highlight>
                <a:latin typeface="inherit"/>
              </a:rPr>
              <a:t>EXPLAIN</a:t>
            </a:r>
            <a:r>
              <a:rPr lang="en-GB" sz="2400" b="0" i="0" dirty="0">
                <a:effectLst/>
                <a:highlight>
                  <a:srgbClr val="FFFFFF"/>
                </a:highlight>
                <a:latin typeface="inherit"/>
              </a:rPr>
              <a:t> what is/isn’t </a:t>
            </a:r>
            <a:r>
              <a:rPr lang="en-GB" sz="2400" b="1" i="0" dirty="0">
                <a:effectLst/>
                <a:highlight>
                  <a:srgbClr val="FFFFFF"/>
                </a:highlight>
                <a:latin typeface="inherit"/>
              </a:rPr>
              <a:t>appropriate to share</a:t>
            </a:r>
            <a:r>
              <a:rPr lang="en-GB" sz="2400" b="0" i="0" dirty="0">
                <a:effectLst/>
                <a:highlight>
                  <a:srgbClr val="FFFFFF"/>
                </a:highlight>
                <a:latin typeface="inherit"/>
              </a:rPr>
              <a:t>, e.g. personal details to identify them/location</a:t>
            </a:r>
          </a:p>
          <a:p>
            <a:pPr marL="342900" indent="-342900" algn="l" fontAlgn="base">
              <a:lnSpc>
                <a:spcPct val="150000"/>
              </a:lnSpc>
              <a:buFont typeface="Arial" panose="020B0604020202020204" pitchFamily="34" charset="0"/>
              <a:buChar char="•"/>
            </a:pPr>
            <a:r>
              <a:rPr lang="en-GB" sz="2400" b="1" dirty="0">
                <a:solidFill>
                  <a:srgbClr val="00B0F0"/>
                </a:solidFill>
                <a:highlight>
                  <a:srgbClr val="FFFFFF"/>
                </a:highlight>
                <a:latin typeface="inherit"/>
              </a:rPr>
              <a:t>AGREE</a:t>
            </a:r>
            <a:r>
              <a:rPr lang="en-GB" sz="2400" b="0" i="0" dirty="0">
                <a:effectLst/>
                <a:highlight>
                  <a:srgbClr val="FFFFFF"/>
                </a:highlight>
                <a:latin typeface="inherit"/>
              </a:rPr>
              <a:t> how they will spend their </a:t>
            </a:r>
            <a:r>
              <a:rPr lang="en-GB" sz="2400" b="1" i="0" dirty="0">
                <a:effectLst/>
                <a:highlight>
                  <a:srgbClr val="FFFFFF"/>
                </a:highlight>
                <a:latin typeface="inherit"/>
              </a:rPr>
              <a:t>money</a:t>
            </a:r>
            <a:r>
              <a:rPr lang="en-GB" sz="2400" b="0" i="0" dirty="0">
                <a:effectLst/>
                <a:highlight>
                  <a:srgbClr val="FFFFFF"/>
                </a:highlight>
                <a:latin typeface="inherit"/>
              </a:rPr>
              <a:t> online</a:t>
            </a:r>
          </a:p>
          <a:p>
            <a:pPr marL="342900" indent="-342900" algn="l" fontAlgn="base">
              <a:lnSpc>
                <a:spcPct val="150000"/>
              </a:lnSpc>
              <a:buFont typeface="Arial" panose="020B0604020202020204" pitchFamily="34" charset="0"/>
              <a:buChar char="•"/>
            </a:pPr>
            <a:r>
              <a:rPr lang="en-GB" sz="2400" b="1" i="0" dirty="0">
                <a:solidFill>
                  <a:srgbClr val="00B0F0"/>
                </a:solidFill>
                <a:effectLst/>
                <a:highlight>
                  <a:srgbClr val="FFFFFF"/>
                </a:highlight>
                <a:latin typeface="inherit"/>
              </a:rPr>
              <a:t>DISCUSS</a:t>
            </a:r>
            <a:r>
              <a:rPr lang="en-GB" sz="2400" b="0" i="0" dirty="0">
                <a:effectLst/>
                <a:highlight>
                  <a:srgbClr val="FFFFFF"/>
                </a:highlight>
                <a:latin typeface="inherit"/>
              </a:rPr>
              <a:t> what they would do if they were </a:t>
            </a:r>
            <a:r>
              <a:rPr lang="en-GB" sz="2400" b="1" i="0" dirty="0">
                <a:effectLst/>
                <a:highlight>
                  <a:srgbClr val="FFFFFF"/>
                </a:highlight>
                <a:latin typeface="inherit"/>
              </a:rPr>
              <a:t>bullied</a:t>
            </a:r>
            <a:r>
              <a:rPr lang="en-GB" sz="2400" b="0" i="0" dirty="0">
                <a:effectLst/>
                <a:highlight>
                  <a:srgbClr val="FFFFFF"/>
                </a:highlight>
                <a:latin typeface="inherit"/>
              </a:rPr>
              <a:t> online, and what steps to take </a:t>
            </a:r>
          </a:p>
          <a:p>
            <a:pPr marL="342900" indent="-342900" algn="l" fontAlgn="base">
              <a:lnSpc>
                <a:spcPct val="150000"/>
              </a:lnSpc>
              <a:buFont typeface="Arial" panose="020B0604020202020204" pitchFamily="34" charset="0"/>
              <a:buChar char="•"/>
            </a:pPr>
            <a:r>
              <a:rPr lang="en-GB" sz="2400" b="1" i="0" dirty="0">
                <a:solidFill>
                  <a:srgbClr val="00B0F0"/>
                </a:solidFill>
                <a:effectLst/>
                <a:highlight>
                  <a:srgbClr val="FFFFFF"/>
                </a:highlight>
                <a:latin typeface="inherit"/>
              </a:rPr>
              <a:t>DECIDE</a:t>
            </a:r>
            <a:r>
              <a:rPr lang="en-GB" sz="2400" b="0" i="0" dirty="0">
                <a:effectLst/>
                <a:highlight>
                  <a:srgbClr val="FFFFFF"/>
                </a:highlight>
                <a:latin typeface="inherit"/>
              </a:rPr>
              <a:t> </a:t>
            </a:r>
            <a:r>
              <a:rPr lang="en-GB" sz="2400" b="1" i="0" dirty="0">
                <a:effectLst/>
                <a:highlight>
                  <a:srgbClr val="FFFFFF"/>
                </a:highlight>
                <a:latin typeface="inherit"/>
              </a:rPr>
              <a:t>how long is appropriate </a:t>
            </a:r>
            <a:r>
              <a:rPr lang="en-GB" sz="2400" b="0" i="0" dirty="0">
                <a:effectLst/>
                <a:highlight>
                  <a:srgbClr val="FFFFFF"/>
                </a:highlight>
                <a:latin typeface="inherit"/>
              </a:rPr>
              <a:t>to play in one session - how many sessions a day</a:t>
            </a:r>
          </a:p>
          <a:p>
            <a:pPr marL="342900" indent="-342900" algn="l" fontAlgn="base">
              <a:lnSpc>
                <a:spcPct val="150000"/>
              </a:lnSpc>
              <a:buFont typeface="Arial" panose="020B0604020202020204" pitchFamily="34" charset="0"/>
              <a:buChar char="•"/>
            </a:pPr>
            <a:r>
              <a:rPr lang="en-GB" sz="2400" b="1" dirty="0">
                <a:solidFill>
                  <a:srgbClr val="00B0F0"/>
                </a:solidFill>
                <a:highlight>
                  <a:srgbClr val="FFFFFF"/>
                </a:highlight>
                <a:latin typeface="inherit"/>
              </a:rPr>
              <a:t>SETUP</a:t>
            </a:r>
            <a:r>
              <a:rPr lang="en-GB" sz="2400" b="0" i="0" dirty="0">
                <a:effectLst/>
                <a:highlight>
                  <a:srgbClr val="FFFFFF"/>
                </a:highlight>
                <a:latin typeface="inherit"/>
              </a:rPr>
              <a:t> these restrictions in </a:t>
            </a:r>
            <a:r>
              <a:rPr lang="en-GB" sz="2400" b="1" i="0" dirty="0">
                <a:effectLst/>
                <a:highlight>
                  <a:srgbClr val="FFFFFF"/>
                </a:highlight>
                <a:latin typeface="inherit"/>
              </a:rPr>
              <a:t>parental settings </a:t>
            </a:r>
            <a:r>
              <a:rPr lang="en-GB" sz="2400" b="0" i="0" dirty="0">
                <a:effectLst/>
                <a:highlight>
                  <a:srgbClr val="FFFFFF"/>
                </a:highlight>
                <a:latin typeface="inherit"/>
              </a:rPr>
              <a:t>with your child</a:t>
            </a:r>
          </a:p>
        </p:txBody>
      </p:sp>
      <p:sp>
        <p:nvSpPr>
          <p:cNvPr id="8" name="TextBox 7">
            <a:extLst>
              <a:ext uri="{FF2B5EF4-FFF2-40B4-BE49-F238E27FC236}">
                <a16:creationId xmlns:a16="http://schemas.microsoft.com/office/drawing/2014/main" id="{AEB9A814-C207-4A86-9B1F-955D65F169F4}"/>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a:t>Source: </a:t>
            </a:r>
            <a:r>
              <a:rPr lang="en-GB" sz="1100" b="0" i="0">
                <a:effectLst/>
                <a:latin typeface="Roboto" panose="02000000000000000000" pitchFamily="2" charset="0"/>
              </a:rPr>
              <a:t>Children and parents: media use and attitudes report 2024</a:t>
            </a:r>
            <a:endParaRPr lang="en-GB" sz="1400"/>
          </a:p>
        </p:txBody>
      </p:sp>
      <p:sp>
        <p:nvSpPr>
          <p:cNvPr id="12" name="TextBox 11">
            <a:extLst>
              <a:ext uri="{FF2B5EF4-FFF2-40B4-BE49-F238E27FC236}">
                <a16:creationId xmlns:a16="http://schemas.microsoft.com/office/drawing/2014/main" id="{37CF9CC3-700C-42AA-A736-CF685CD1DE66}"/>
              </a:ext>
            </a:extLst>
          </p:cNvPr>
          <p:cNvSpPr txBox="1"/>
          <p:nvPr/>
        </p:nvSpPr>
        <p:spPr>
          <a:xfrm>
            <a:off x="3116056" y="5950739"/>
            <a:ext cx="9075944" cy="461665"/>
          </a:xfrm>
          <a:prstGeom prst="rect">
            <a:avLst/>
          </a:prstGeom>
          <a:noFill/>
        </p:spPr>
        <p:txBody>
          <a:bodyPr wrap="square">
            <a:spAutoFit/>
          </a:bodyPr>
          <a:lstStyle/>
          <a:p>
            <a:r>
              <a:rPr lang="en-GB" sz="2400"/>
              <a:t> Visit </a:t>
            </a:r>
            <a:r>
              <a:rPr lang="en-GB" sz="2400">
                <a:hlinkClick r:id="rId3"/>
              </a:rPr>
              <a:t>gaming.lgfl.net </a:t>
            </a:r>
            <a:r>
              <a:rPr lang="en-GB" sz="2400"/>
              <a:t>for advice and activities to keep them safe</a:t>
            </a:r>
            <a:endParaRPr lang="en-GB" sz="2400" dirty="0"/>
          </a:p>
        </p:txBody>
      </p:sp>
      <p:sp>
        <p:nvSpPr>
          <p:cNvPr id="2" name="TextBox 1">
            <a:extLst>
              <a:ext uri="{FF2B5EF4-FFF2-40B4-BE49-F238E27FC236}">
                <a16:creationId xmlns:a16="http://schemas.microsoft.com/office/drawing/2014/main" id="{DBFD701A-C6CE-F333-5CDD-EB334ECCAFA9}"/>
              </a:ext>
            </a:extLst>
          </p:cNvPr>
          <p:cNvSpPr txBox="1"/>
          <p:nvPr/>
        </p:nvSpPr>
        <p:spPr>
          <a:xfrm>
            <a:off x="284883" y="611877"/>
            <a:ext cx="5115828" cy="523220"/>
          </a:xfrm>
          <a:prstGeom prst="rect">
            <a:avLst/>
          </a:prstGeom>
          <a:noFill/>
        </p:spPr>
        <p:txBody>
          <a:bodyPr wrap="square" rtlCol="0">
            <a:spAutoFit/>
          </a:bodyPr>
          <a:lstStyle/>
          <a:p>
            <a:r>
              <a:rPr lang="en-GB" sz="2800" b="1" dirty="0"/>
              <a:t>How </a:t>
            </a:r>
            <a:r>
              <a:rPr lang="en-GB" sz="2800" dirty="0"/>
              <a:t>can</a:t>
            </a:r>
            <a:r>
              <a:rPr lang="en-GB" sz="2800" b="1" dirty="0"/>
              <a:t> </a:t>
            </a:r>
            <a:r>
              <a:rPr lang="en-GB" sz="2800" b="1" dirty="0">
                <a:solidFill>
                  <a:srgbClr val="FF0000"/>
                </a:solidFill>
              </a:rPr>
              <a:t>YOU GET INVOLVED</a:t>
            </a:r>
            <a:r>
              <a:rPr lang="en-GB" sz="2800" b="1" dirty="0"/>
              <a:t>? </a:t>
            </a:r>
            <a:endParaRPr lang="en-GB" sz="2800" dirty="0">
              <a:highlight>
                <a:srgbClr val="FFFF00"/>
              </a:highlight>
            </a:endParaRPr>
          </a:p>
        </p:txBody>
      </p:sp>
      <p:pic>
        <p:nvPicPr>
          <p:cNvPr id="3" name="Picture 4" descr="Free dialog tip advice illustration">
            <a:extLst>
              <a:ext uri="{FF2B5EF4-FFF2-40B4-BE49-F238E27FC236}">
                <a16:creationId xmlns:a16="http://schemas.microsoft.com/office/drawing/2014/main" id="{47F27E71-B4B1-AE28-7E6A-6702745D13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41449" y="318432"/>
            <a:ext cx="2152650" cy="153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54554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BJCLASSIFIERTOPTEXTBOX" val="{CLASSIFIER}"/>
  <p:tag name="BJHEADERFOOTERTEXTBOXNAME" val="bjCLSTB-HO-HC-VT-RA-BN-DH"/>
  <p:tag name="BJHEADERFOOTERLABEL" val="TRUE"/>
</p:tagLst>
</file>

<file path=ppt/tags/tag2.xml><?xml version="1.0" encoding="utf-8"?>
<p:tagLst xmlns:a="http://schemas.openxmlformats.org/drawingml/2006/main" xmlns:r="http://schemas.openxmlformats.org/officeDocument/2006/relationships" xmlns:p="http://schemas.openxmlformats.org/presentationml/2006/main">
  <p:tag name="BJCLASSIFIERBOTTOMTEXTBOX" val="{CLASSIFIER}"/>
  <p:tag name="BJHEADERFOOTERTEXTBOXNAME" val="bjCLSTB-FO-HC-VB-RA-BN-DH"/>
  <p:tag name="BJHEADERFOOTERLABEL" val="TRU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3889ac6e-72bb-4955-a615-445659f1c972" xsi:nil="true"/>
    <lcf76f155ced4ddcb4097134ff3c332f xmlns="e4f34220-620c-47c3-89af-c4a6edab4c87">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901B37C7DC4D74691B84FF8510AC564" ma:contentTypeVersion="18" ma:contentTypeDescription="Create a new document." ma:contentTypeScope="" ma:versionID="2ec8d36e267fbf3a3fdaf7c3dffa7beb">
  <xsd:schema xmlns:xsd="http://www.w3.org/2001/XMLSchema" xmlns:xs="http://www.w3.org/2001/XMLSchema" xmlns:p="http://schemas.microsoft.com/office/2006/metadata/properties" xmlns:ns2="e4f34220-620c-47c3-89af-c4a6edab4c87" xmlns:ns3="3889ac6e-72bb-4955-a615-445659f1c972" targetNamespace="http://schemas.microsoft.com/office/2006/metadata/properties" ma:root="true" ma:fieldsID="2d43fc27d9f8ae43574d0e2c58ff1b2b" ns2:_="" ns3:_="">
    <xsd:import namespace="e4f34220-620c-47c3-89af-c4a6edab4c87"/>
    <xsd:import namespace="3889ac6e-72bb-4955-a615-445659f1c97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4f34220-620c-47c3-89af-c4a6edab4c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b9cbce6-d92b-4712-9683-e256f6a3452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889ac6e-72bb-4955-a615-445659f1c972"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bbc75674-d8df-4777-a0cb-68e6fcd39d03}" ma:internalName="TaxCatchAll" ma:showField="CatchAllData" ma:web="3889ac6e-72bb-4955-a615-445659f1c97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E622987-D106-4398-BE90-76CF5B72AC6A}">
  <ds:schemaRefs>
    <ds:schemaRef ds:uri="3889ac6e-72bb-4955-a615-445659f1c972"/>
    <ds:schemaRef ds:uri="e4f34220-620c-47c3-89af-c4a6edab4c87"/>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0581AE70-B6D9-4BBE-BCAE-912C98E7A213}">
  <ds:schemaRefs>
    <ds:schemaRef ds:uri="http://schemas.microsoft.com/sharepoint/v3/contenttype/forms"/>
  </ds:schemaRefs>
</ds:datastoreItem>
</file>

<file path=customXml/itemProps3.xml><?xml version="1.0" encoding="utf-8"?>
<ds:datastoreItem xmlns:ds="http://schemas.openxmlformats.org/officeDocument/2006/customXml" ds:itemID="{FDAD4C7E-A77A-40F2-B795-DF6667B6A125}">
  <ds:schemaRefs>
    <ds:schemaRef ds:uri="3889ac6e-72bb-4955-a615-445659f1c972"/>
    <ds:schemaRef ds:uri="e4f34220-620c-47c3-89af-c4a6edab4c8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10483</TotalTime>
  <Words>2128</Words>
  <Application>Microsoft Office PowerPoint</Application>
  <PresentationFormat>Widescreen</PresentationFormat>
  <Paragraphs>124</Paragraphs>
  <Slides>14</Slides>
  <Notes>13</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Arial</vt:lpstr>
      <vt:lpstr>Calibri</vt:lpstr>
      <vt:lpstr>Calibri Light</vt:lpstr>
      <vt:lpstr>inherit</vt:lpstr>
      <vt:lpstr>Roboto</vt:lpstr>
      <vt:lpstr>Office Theme</vt:lpstr>
      <vt:lpstr>PowerPoint Presentation</vt:lpstr>
      <vt:lpstr>PowerPoint Presentation</vt:lpstr>
      <vt:lpstr>PowerPoint Presentation</vt:lpstr>
      <vt:lpstr>YOU don’t need to be an EXPERT … be a PARENT </vt:lpstr>
      <vt:lpstr>PowerPoint Presentation</vt:lpstr>
      <vt:lpstr>REMEMBER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Mubina Asaria</dc:creator>
  <cp:lastModifiedBy>Becky Dolan</cp:lastModifiedBy>
  <cp:revision>6</cp:revision>
  <dcterms:created xsi:type="dcterms:W3CDTF">2020-02-10T12:15:47Z</dcterms:created>
  <dcterms:modified xsi:type="dcterms:W3CDTF">2025-03-03T12:39:12Z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0x0101004901B37C7DC4D74691B84FF8510AC564</vt:lpwstr>
  </property>
  <property fmtid="{D5CDD505-2E9C-101B-9397-08002B2CF9AE}" pid="3" name="MediaServiceImageTags">
    <vt:lpwstr/>
  </property>
</Properties>
</file>