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B69"/>
    <a:srgbClr val="FFFFCC"/>
    <a:srgbClr val="F39EFC"/>
    <a:srgbClr val="36A63A"/>
    <a:srgbClr val="91422B"/>
    <a:srgbClr val="DC5937"/>
    <a:srgbClr val="2467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3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72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112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94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11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595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35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565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98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488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43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57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FA86-DF74-408D-A759-02A09F45A549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76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0FA86-DF74-408D-A759-02A09F45A549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838ED-77D9-482F-991A-4A26FA61E8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46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467316" y="2098202"/>
            <a:ext cx="2423758" cy="155791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D. &amp; T.: </a:t>
            </a:r>
            <a:r>
              <a:rPr lang="en-GB" sz="1200" b="1" dirty="0">
                <a:solidFill>
                  <a:schemeClr val="tx1"/>
                </a:solidFill>
                <a:latin typeface="Ink Free" panose="03080402000500000000" pitchFamily="66" charset="0"/>
              </a:rPr>
              <a:t>Stable Structures:</a:t>
            </a:r>
            <a:endParaRPr lang="en-US" sz="1200" dirty="0">
              <a:solidFill>
                <a:schemeClr val="tx1"/>
              </a:solidFill>
              <a:latin typeface="Ink Free" panose="03080402000500000000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Exploring stability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Building stable towers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3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Stabilising</a:t>
            </a: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 structures with weight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Designing &amp; making a stable pencil pot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4140" y="218155"/>
            <a:ext cx="2482543" cy="415837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English</a:t>
            </a:r>
          </a:p>
          <a:p>
            <a:r>
              <a:rPr lang="en-GB" sz="13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Writing</a:t>
            </a:r>
          </a:p>
          <a:p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Our news </a:t>
            </a:r>
          </a:p>
          <a:p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Character description</a:t>
            </a:r>
          </a:p>
          <a:p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Our own version of the story</a:t>
            </a:r>
          </a:p>
          <a:p>
            <a:endParaRPr lang="en-GB" sz="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sz="1300" b="1" u="sng" dirty="0" err="1">
                <a:solidFill>
                  <a:schemeClr val="tx1"/>
                </a:solidFill>
                <a:latin typeface="Comic Sans MS" panose="030F0702030302020204" pitchFamily="66" charset="0"/>
              </a:rPr>
              <a:t>SPaG</a:t>
            </a:r>
            <a:endParaRPr lang="en-GB" sz="13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Capital letter to start a sentence.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Using correct spacing.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Full stops.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Adjectives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Exclamations</a:t>
            </a:r>
          </a:p>
          <a:p>
            <a:endParaRPr lang="en-GB" sz="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sz="13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Texts</a:t>
            </a:r>
            <a:endParaRPr lang="en-GB" sz="13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en-GB" sz="13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‘</a:t>
            </a:r>
            <a:r>
              <a:rPr lang="en-GB" sz="1300" dirty="0">
                <a:solidFill>
                  <a:srgbClr val="000000"/>
                </a:solidFill>
                <a:latin typeface="Comic Sans MS" panose="030F0702030302020204" pitchFamily="66" charset="0"/>
              </a:rPr>
              <a:t>We’re going on a Bear Hunt’ Michael Rosen</a:t>
            </a:r>
          </a:p>
          <a:p>
            <a:pPr marL="285750" indent="-285750">
              <a:buFontTx/>
              <a:buChar char="-"/>
            </a:pPr>
            <a:r>
              <a:rPr lang="en-GB" sz="1300" dirty="0">
                <a:solidFill>
                  <a:srgbClr val="000000"/>
                </a:solidFill>
                <a:latin typeface="Comic Sans MS" panose="030F0702030302020204" pitchFamily="66" charset="0"/>
              </a:rPr>
              <a:t>‘We’re going on a Lion Hunt’ David Axtell</a:t>
            </a:r>
          </a:p>
          <a:p>
            <a:pPr marL="285750" indent="-285750">
              <a:buFontTx/>
              <a:buChar char="-"/>
            </a:pPr>
            <a:r>
              <a:rPr lang="en-GB" sz="1300" dirty="0">
                <a:solidFill>
                  <a:srgbClr val="000000"/>
                </a:solidFill>
                <a:latin typeface="Comic Sans MS" panose="030F0702030302020204" pitchFamily="66" charset="0"/>
              </a:rPr>
              <a:t>‘The Bumble Bear’ Nadia Shireen</a:t>
            </a:r>
            <a:endParaRPr lang="en-GB" sz="13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4343" y="4460240"/>
            <a:ext cx="2482543" cy="219672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Maths</a:t>
            </a:r>
            <a:endParaRPr lang="en-GB" sz="1600" dirty="0">
              <a:solidFill>
                <a:schemeClr val="tx1"/>
              </a:solidFill>
            </a:endParaRPr>
          </a:p>
          <a:p>
            <a:endParaRPr lang="en-GB" sz="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Number Sense (all)</a:t>
            </a:r>
          </a:p>
          <a:p>
            <a:r>
              <a:rPr lang="en-GB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Reception</a:t>
            </a: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Match, sort &amp; compare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Talk about measure &amp; patterns</a:t>
            </a:r>
          </a:p>
          <a:p>
            <a:r>
              <a:rPr lang="en-GB" sz="1300" i="1" dirty="0">
                <a:solidFill>
                  <a:schemeClr val="tx1"/>
                </a:solidFill>
                <a:latin typeface="Comic Sans MS" panose="030F0702030302020204" pitchFamily="66" charset="0"/>
              </a:rPr>
              <a:t>Year 1: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Place Value (within 10)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Addition &amp; Subtraction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274" y="77105"/>
            <a:ext cx="8989453" cy="6697181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34160" y="1992722"/>
            <a:ext cx="3675679" cy="1983012"/>
            <a:chOff x="2701911" y="3715149"/>
            <a:chExt cx="3675679" cy="1587364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" name="Oval 2"/>
            <p:cNvSpPr/>
            <p:nvPr/>
          </p:nvSpPr>
          <p:spPr>
            <a:xfrm>
              <a:off x="2701911" y="3715149"/>
              <a:ext cx="3675679" cy="1587364"/>
            </a:xfrm>
            <a:prstGeom prst="ellipse">
              <a:avLst/>
            </a:prstGeom>
            <a:solidFill>
              <a:srgbClr val="FFDB69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93731" y="4896929"/>
              <a:ext cx="2092035" cy="282226"/>
            </a:xfrm>
            <a:prstGeom prst="rect">
              <a:avLst/>
            </a:prstGeom>
            <a:solidFill>
              <a:srgbClr val="FFDB69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Herons Class Years R &amp; 1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364120" y="3855940"/>
              <a:ext cx="2351259" cy="1086568"/>
            </a:xfrm>
            <a:prstGeom prst="rect">
              <a:avLst/>
            </a:prstGeom>
            <a:solidFill>
              <a:srgbClr val="FFDB69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latin typeface="Kristen ITC" panose="03050502040202030202" pitchFamily="66" charset="0"/>
                </a:rPr>
                <a:t>Term 1</a:t>
              </a:r>
            </a:p>
            <a:p>
              <a:pPr algn="ctr"/>
              <a:r>
                <a:rPr lang="en-GB" sz="500" dirty="0">
                  <a:latin typeface="Kristen ITC" panose="03050502040202030202" pitchFamily="66" charset="0"/>
                </a:rPr>
                <a:t>-</a:t>
              </a:r>
            </a:p>
            <a:p>
              <a:pPr algn="ctr"/>
              <a:r>
                <a:rPr lang="en-GB" sz="2600" b="1" dirty="0">
                  <a:latin typeface="Goudy Old Style" panose="02020502050305020303" pitchFamily="18" charset="0"/>
                </a:rPr>
                <a:t>Our School &amp; Local Area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6099041" y="245380"/>
            <a:ext cx="2831625" cy="174734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dirty="0">
              <a:solidFill>
                <a:schemeClr val="tx1"/>
              </a:solidFill>
              <a:latin typeface="+mj-lt"/>
            </a:endParaRPr>
          </a:p>
          <a:p>
            <a:endParaRPr lang="en-GB" sz="1200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  <a:latin typeface="Ink Free" panose="03080402000500000000" pitchFamily="66" charset="0"/>
              </a:rPr>
              <a:t>Geography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Where do I live?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Our classroom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Where is our school?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Fieldwork around our school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How do you get to school?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Using a compass &amp; map symbols</a:t>
            </a: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267969" y="4674989"/>
            <a:ext cx="2712431" cy="1045494"/>
          </a:xfrm>
          <a:prstGeom prst="rect">
            <a:avLst/>
          </a:prstGeom>
          <a:solidFill>
            <a:schemeClr val="bg1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PE: </a:t>
            </a:r>
            <a:r>
              <a:rPr lang="en-GB" sz="2000" dirty="0" err="1">
                <a:solidFill>
                  <a:schemeClr val="tx1"/>
                </a:solidFill>
                <a:latin typeface="Ink Free" panose="03080402000500000000" pitchFamily="66" charset="0"/>
              </a:rPr>
              <a:t>Multiskills</a:t>
            </a:r>
            <a:endParaRPr lang="en-GB" sz="2000" dirty="0">
              <a:solidFill>
                <a:schemeClr val="tx1"/>
              </a:solidFill>
              <a:latin typeface="Ink Free" panose="03080402000500000000" pitchFamily="66" charset="0"/>
            </a:endParaRPr>
          </a:p>
          <a:p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Move with confidence in a variety of ways’</a:t>
            </a:r>
          </a:p>
          <a:p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Jump with feet together.</a:t>
            </a:r>
          </a:p>
        </p:txBody>
      </p:sp>
      <p:sp>
        <p:nvSpPr>
          <p:cNvPr id="9" name="AutoShape 2" descr="Image result for stone age boy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170887" y="5825963"/>
            <a:ext cx="2779339" cy="83099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Ink Free" panose="03080402000500000000" pitchFamily="66" charset="0"/>
              </a:rPr>
              <a:t>RE</a:t>
            </a:r>
          </a:p>
          <a:p>
            <a:pPr fontAlgn="base"/>
            <a:r>
              <a:rPr lang="en-GB" sz="1400" dirty="0">
                <a:latin typeface="Comic Sans MS" panose="030F0702030302020204" pitchFamily="66" charset="0"/>
              </a:rPr>
              <a:t>Creation: Why is the word God so important to Christians?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65120" y="245383"/>
            <a:ext cx="3097859" cy="16341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Ink Free" panose="03080402000500000000" pitchFamily="66" charset="0"/>
              </a:rPr>
              <a:t>Science: Seasonal Changes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Summer to Autumn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Autumn Walk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Autumn to Winter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Wonderful Weather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Observing the weather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tx1"/>
                </a:solidFill>
                <a:latin typeface="Comic Sans MS" panose="030F0702030302020204" pitchFamily="66" charset="0"/>
              </a:rPr>
              <a:t>The 4 seasons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15426" y="4889068"/>
            <a:ext cx="3196921" cy="187743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Ink Free" panose="03080402000500000000" pitchFamily="66" charset="0"/>
              </a:rPr>
              <a:t>Y1 Computing: Technology Around Us</a:t>
            </a:r>
            <a:endParaRPr lang="en-GB" sz="1600" dirty="0"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Technology in our classroom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Using computer technology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Developing mouse skills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Using a computer keyboard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Developing keyboard skills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</a:rPr>
              <a:t>Using a computer responsibly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07666" y="4111991"/>
            <a:ext cx="3212440" cy="63094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Ink Free" panose="03080402000500000000" pitchFamily="66" charset="0"/>
              </a:rPr>
              <a:t>PSHE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5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Get </a:t>
            </a:r>
            <a:r>
              <a:rPr lang="en-GB" sz="15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Heartsmart</a:t>
            </a:r>
            <a:endParaRPr lang="en-GB" sz="1500" dirty="0"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67969" y="3769291"/>
            <a:ext cx="2701099" cy="76944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Ink Free" panose="03080402000500000000" pitchFamily="66" charset="0"/>
              </a:rPr>
              <a:t>Music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GB" sz="1300" dirty="0">
                <a:latin typeface="Comic Sans MS" panose="030F0702030302020204" pitchFamily="66" charset="0"/>
              </a:rPr>
              <a:t>I’ve Got a Grumpy Face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GB" sz="1300" dirty="0">
                <a:latin typeface="Comic Sans MS" panose="030F0702030302020204" pitchFamily="66" charset="0"/>
              </a:rPr>
              <a:t>The </a:t>
            </a:r>
            <a:r>
              <a:rPr lang="en-GB" sz="1300" dirty="0" err="1">
                <a:latin typeface="Comic Sans MS" panose="030F0702030302020204" pitchFamily="66" charset="0"/>
              </a:rPr>
              <a:t>Sorceror’s</a:t>
            </a:r>
            <a:r>
              <a:rPr lang="en-GB" sz="1300" dirty="0">
                <a:latin typeface="Comic Sans MS" panose="030F0702030302020204" pitchFamily="66" charset="0"/>
              </a:rPr>
              <a:t> Apprentice</a:t>
            </a:r>
          </a:p>
        </p:txBody>
      </p:sp>
    </p:spTree>
    <p:extLst>
      <p:ext uri="{BB962C8B-B14F-4D97-AF65-F5344CB8AC3E}">
        <p14:creationId xmlns:p14="http://schemas.microsoft.com/office/powerpoint/2010/main" val="3491178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283fbad-1011-4ef2-8aed-6972a81ebf19">
      <Terms xmlns="http://schemas.microsoft.com/office/infopath/2007/PartnerControls"/>
    </lcf76f155ced4ddcb4097134ff3c332f>
    <TaxCatchAll xmlns="9aa31544-d82a-4e53-b176-06ffc7935d1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616C54E02C5B45A9C48DC4C8CD902A" ma:contentTypeVersion="103" ma:contentTypeDescription="Create a new document." ma:contentTypeScope="" ma:versionID="c45270d7e3ebb60a289484792d43ca45">
  <xsd:schema xmlns:xsd="http://www.w3.org/2001/XMLSchema" xmlns:xs="http://www.w3.org/2001/XMLSchema" xmlns:p="http://schemas.microsoft.com/office/2006/metadata/properties" xmlns:ns2="e984b684-fb1a-4b5d-9a27-8a6a4885bcb9" xmlns:ns3="1c63f272-de22-4366-90ab-a286c0478ea4" xmlns:ns4="0283fbad-1011-4ef2-8aed-6972a81ebf19" xmlns:ns5="9aa31544-d82a-4e53-b176-06ffc7935d15" targetNamespace="http://schemas.microsoft.com/office/2006/metadata/properties" ma:root="true" ma:fieldsID="f086cf34be58a551cf15f35d0035907e" ns2:_="" ns3:_="" ns4:_="" ns5:_="">
    <xsd:import namespace="e984b684-fb1a-4b5d-9a27-8a6a4885bcb9"/>
    <xsd:import namespace="1c63f272-de22-4366-90ab-a286c0478ea4"/>
    <xsd:import namespace="0283fbad-1011-4ef2-8aed-6972a81ebf19"/>
    <xsd:import namespace="9aa31544-d82a-4e53-b176-06ffc7935d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4:lcf76f155ced4ddcb4097134ff3c332f" minOccurs="0"/>
                <xsd:element ref="ns5:TaxCatchAll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4b684-fb1a-4b5d-9a27-8a6a4885bc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63f272-de22-4366-90ab-a286c0478ea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83fbad-1011-4ef2-8aed-6972a81ebf1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8907cb6-be69-4dc6-a45a-64e47a693d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31544-d82a-4e53-b176-06ffc7935d15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955a9770-3725-4ede-bff2-ae8f7bd7bde9}" ma:internalName="TaxCatchAll" ma:showField="CatchAllData" ma:web="9aa31544-d82a-4e53-b176-06ffc7935d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C89D1F-F4F7-45D9-AD6C-1155E8A69B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DB6DFB-9765-4846-9677-D2DD4F8945D2}">
  <ds:schemaRefs>
    <ds:schemaRef ds:uri="http://schemas.microsoft.com/office/2006/documentManagement/types"/>
    <ds:schemaRef ds:uri="1c63f272-de22-4366-90ab-a286c0478ea4"/>
    <ds:schemaRef ds:uri="http://schemas.microsoft.com/office/infopath/2007/PartnerControls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e984b684-fb1a-4b5d-9a27-8a6a4885bcb9"/>
    <ds:schemaRef ds:uri="http://schemas.openxmlformats.org/package/2006/metadata/core-properties"/>
    <ds:schemaRef ds:uri="9aa31544-d82a-4e53-b176-06ffc7935d15"/>
    <ds:schemaRef ds:uri="0283fbad-1011-4ef2-8aed-6972a81ebf19"/>
  </ds:schemaRefs>
</ds:datastoreItem>
</file>

<file path=customXml/itemProps3.xml><?xml version="1.0" encoding="utf-8"?>
<ds:datastoreItem xmlns:ds="http://schemas.openxmlformats.org/officeDocument/2006/customXml" ds:itemID="{BE95DA37-E5CE-4FA0-987A-A96EF7C7C0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84b684-fb1a-4b5d-9a27-8a6a4885bcb9"/>
    <ds:schemaRef ds:uri="1c63f272-de22-4366-90ab-a286c0478ea4"/>
    <ds:schemaRef ds:uri="0283fbad-1011-4ef2-8aed-6972a81ebf19"/>
    <ds:schemaRef ds:uri="9aa31544-d82a-4e53-b176-06ffc7935d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64576</TotalTime>
  <Words>244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Goudy Old Style</vt:lpstr>
      <vt:lpstr>Ink Free</vt:lpstr>
      <vt:lpstr>Kristen ITC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Dawn Fassum</dc:creator>
  <cp:lastModifiedBy>emma callow</cp:lastModifiedBy>
  <cp:revision>252</cp:revision>
  <cp:lastPrinted>2020-01-07T16:18:58Z</cp:lastPrinted>
  <dcterms:created xsi:type="dcterms:W3CDTF">2019-09-02T18:47:29Z</dcterms:created>
  <dcterms:modified xsi:type="dcterms:W3CDTF">2026-09-07T22:17:07Z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0x010100D4616C54E02C5B45A9C48DC4C8CD902A</vt:lpwstr>
  </property>
</Properties>
</file>