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687"/>
  </p:normalViewPr>
  <p:slideViewPr>
    <p:cSldViewPr snapToGrid="0" snapToObjects="1">
      <p:cViewPr varScale="1">
        <p:scale>
          <a:sx n="93" d="100"/>
          <a:sy n="93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C4B9-B320-3E4A-8ED0-FCCCEE23E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06F78-8BAE-1B4E-A5C0-A2D5053F6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4058F-19D7-2046-A9FD-EF77A616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598BC-5C08-EA4B-9EBD-7D34F5D3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17760-308D-394E-873D-20FEEBA9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3EA1-99ED-BB4A-BD5D-3AC21078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59535-FFE4-CD44-A387-DE2A23348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134AA-0BFF-0640-8849-AF1718E6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A5FBC-E3AC-A945-8F92-4D46360B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8C628-CEDD-9544-92E5-D625A08A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8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C2E1-63BF-8A44-9F68-6D9943FE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7D44F-D8E4-5446-A3F2-16860633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8AAAD-9548-5447-AE9C-F4F13167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0D20-8CBE-D149-8A71-B055C573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3E078-76D8-6240-BE10-56FE918F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2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7273-2C7B-9F42-9505-D86B882A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5415-E490-0444-ABDC-89823F16B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9D9AA-6063-6F4B-B1B1-AD3AF8641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81654-7F0D-5F4B-AA84-DB09B7DE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DFDF2-48D2-0547-8F8C-70237CE0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AE547-22BB-0C46-9D83-AAA222A6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6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AE65-8E08-2C48-84E8-98E60ED8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A839D-2A1E-D44C-8EF1-C25B05C8B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A2149-4B89-6A49-961A-D9F12622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A4CB4-FD99-C143-BD2D-BEB32D46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4B9005-B21F-6D41-A430-D2EA674BD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43DBA-04BE-A844-B28A-470295B0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DC6B3C-446F-E54B-8FE9-4D8512E1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FDBD08-CDCA-CD4C-AD95-6E119E4F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6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205C-5E42-8647-A3BE-2085A210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8739B-3024-8041-8999-1EE4D3CF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9B192-59EA-A64C-8A64-1D1BAAB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5742D6-C4A5-F745-A53A-B2A56E97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6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88B44-CE7B-7644-B375-C94B935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922F4-8375-FA43-987E-F879D072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DEF34-7AAD-424C-B6D1-DA166C3D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2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2181-29B6-3B41-9B9B-868A8FA3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5EFB3-712B-3B40-8BD2-118BF2C85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4E459-DF67-DD4A-BC8C-ECDA5B88A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DBC37-FAB9-104A-8753-89237BB9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F034D-A9D4-D845-B01A-07E5E62E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80AFA-B0B8-574A-805F-6EFFA165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7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1D288-ED31-9B42-B721-ABAF05B8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48104F-5153-2D4D-8096-E64D3EB6C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37862-4B11-274A-8A32-2F69E1B72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CE5E0-2ADA-B94B-BF10-564F5930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023C9-7063-894A-8B30-9849ACFC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BB100-1DBA-B244-B23A-BD36514D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5E17-B3A7-4749-916A-FE8E212F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6FF3ED-7E39-4B4E-9054-907012A95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3C8C8-2B0E-3441-9191-1800948D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240A2-A6BD-CF47-857C-34A63DA4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03BEB-26B1-5945-8FB9-3A7D0CF2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CAC33-B348-6346-81CF-117AA3F39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27AC9-03E7-C343-99FA-2E934F6D9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07B8D-0DD6-5B44-9B5D-8A26C28B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08448-0DF4-3645-A4A0-B79270C4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D2B4-DB11-9A4A-A48E-8D91CDDD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8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53096-E032-A54D-93A9-ABF92028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0ED4-ED0B-9D4A-90ED-A00FEEA5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D209F-96AA-154C-8D30-FBA83821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15C63-AA24-B44F-8269-183A948853B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2274-8D1E-2248-8C2A-1FD8864EF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CF32-7BE0-1341-AF5C-3212D7D83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7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nd use sector - European Commission">
            <a:extLst>
              <a:ext uri="{FF2B5EF4-FFF2-40B4-BE49-F238E27FC236}">
                <a16:creationId xmlns:a16="http://schemas.microsoft.com/office/drawing/2014/main" id="{23B71CD3-F0EA-1A0B-516A-7E4D91855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D1DCF-9F51-8D44-85E1-9978D6C25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062" y="1990928"/>
            <a:ext cx="5285049" cy="1793631"/>
          </a:xfrm>
          <a:noFill/>
        </p:spPr>
        <p:txBody>
          <a:bodyPr>
            <a:normAutofit/>
          </a:bodyPr>
          <a:lstStyle/>
          <a:p>
            <a:r>
              <a:rPr lang="en-US" sz="6600" b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Land 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01255-6B7F-6948-AB1F-44EBCAB0C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9434" y="3598112"/>
            <a:ext cx="2555631" cy="524485"/>
          </a:xfrm>
          <a:noFill/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Martins, 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Term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D48D38-2AF1-6F49-9F0C-F155332073A1}"/>
              </a:ext>
            </a:extLst>
          </p:cNvPr>
          <p:cNvSpPr/>
          <p:nvPr/>
        </p:nvSpPr>
        <p:spPr>
          <a:xfrm>
            <a:off x="58416" y="96202"/>
            <a:ext cx="3540646" cy="16754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Geography: All Around The World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Can I create a sketch map of the local area?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Can I use a key on a map to show how land is used?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is land used in settlements?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are settlements linked?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makes a settlement ideal?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86095B2-6C1B-B64D-AA1D-C3B70940FDA9}"/>
              </a:ext>
            </a:extLst>
          </p:cNvPr>
          <p:cNvSpPr/>
          <p:nvPr/>
        </p:nvSpPr>
        <p:spPr>
          <a:xfrm>
            <a:off x="8386353" y="4077225"/>
            <a:ext cx="3747229" cy="26290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English</a:t>
            </a:r>
            <a:endParaRPr lang="en-US" sz="1400" dirty="0">
              <a:latin typeface="Twinkl Cursive Looped" panose="02000000000000000000" pitchFamily="2" charset="77"/>
            </a:endParaRPr>
          </a:p>
          <a:p>
            <a:r>
              <a:rPr lang="en-US" sz="1200" u="sng" dirty="0">
                <a:latin typeface="Twinkl Cursive Looped" panose="02000000000000000000" pitchFamily="2" charset="77"/>
              </a:rPr>
              <a:t>Key Text: The Boy Who Biked the World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Diary Writing: Shared writing, based on the text - Tom leaving his family.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 Diary Writing: Independent write - a day travelling.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Instructional Writing: How to make a banana sandwich. How to fix a puncture.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Explanation text: How to survive in the desert  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GPAS: 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Word families, prefixes and paragraphs. </a:t>
            </a:r>
          </a:p>
          <a:p>
            <a:pPr marL="285750" indent="-285750">
              <a:buFontTx/>
              <a:buChar char="-"/>
            </a:pPr>
            <a:endParaRPr lang="en-US" sz="1200" i="1" dirty="0">
              <a:latin typeface="Twinkl Cursive Looped" panose="02000000000000000000" pitchFamily="2" charset="77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9D3D87-9212-F442-A119-64C866D50462}"/>
              </a:ext>
            </a:extLst>
          </p:cNvPr>
          <p:cNvSpPr/>
          <p:nvPr/>
        </p:nvSpPr>
        <p:spPr>
          <a:xfrm>
            <a:off x="100358" y="4739035"/>
            <a:ext cx="3122192" cy="19672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RE: </a:t>
            </a:r>
            <a:r>
              <a:rPr lang="en-US" sz="1600" u="sng" dirty="0">
                <a:latin typeface="Twinkl Cursive Looped" panose="02000000000000000000" pitchFamily="2" charset="77"/>
              </a:rPr>
              <a:t>Humanism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 people believe and think about God? How does non-religious belief shape and influence everyday life? ​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does belonging to a faith community guide and influence everyday attitudes (head), responses (heart) and actions (hands)? 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15756A-2BD6-3E4D-9A7A-C49969D7C6E5}"/>
              </a:ext>
            </a:extLst>
          </p:cNvPr>
          <p:cNvSpPr/>
          <p:nvPr/>
        </p:nvSpPr>
        <p:spPr>
          <a:xfrm>
            <a:off x="4093838" y="4500171"/>
            <a:ext cx="3672167" cy="22264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Mathematics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Shape and geometry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Turns and angles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Quadrilaterals and polygons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Symmetry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Coordinates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Using a grid and translating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Statistics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Pictograms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Bar charts, line graphs and two-way tables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Interpreting and representing data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0B00B7B-DCAA-D042-82E1-8AC4000E2DE2}"/>
              </a:ext>
            </a:extLst>
          </p:cNvPr>
          <p:cNvSpPr/>
          <p:nvPr/>
        </p:nvSpPr>
        <p:spPr>
          <a:xfrm>
            <a:off x="4039139" y="131355"/>
            <a:ext cx="2826976" cy="16754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Science: </a:t>
            </a:r>
            <a:r>
              <a:rPr lang="en-US" sz="1400" u="sng" dirty="0">
                <a:latin typeface="Twinkl Cursive Looped" panose="02000000000000000000" pitchFamily="2" charset="77"/>
              </a:rPr>
              <a:t>Forces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Recognise magnetic materials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Describe magnets as having 2 poles 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Predict whether 2 magnets will attract or repel each other, depending on which poles are facing 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81B2A7-978A-5441-B7F4-91EF9E0CA5AE}"/>
              </a:ext>
            </a:extLst>
          </p:cNvPr>
          <p:cNvSpPr/>
          <p:nvPr/>
        </p:nvSpPr>
        <p:spPr>
          <a:xfrm>
            <a:off x="2058448" y="2208609"/>
            <a:ext cx="2328203" cy="21256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Art/DT: </a:t>
            </a:r>
            <a:r>
              <a:rPr lang="en-US" sz="1400" u="sng" dirty="0">
                <a:latin typeface="Twinkl Cursive Looped" panose="02000000000000000000" pitchFamily="2" charset="77"/>
              </a:rPr>
              <a:t>Craft and design: Fabric of nature </a:t>
            </a:r>
          </a:p>
          <a:p>
            <a:pPr algn="ctr"/>
            <a:r>
              <a:rPr lang="en-US" sz="1200" dirty="0">
                <a:latin typeface="Twinkl Cursive Looped" panose="02000000000000000000" pitchFamily="2" charset="77"/>
              </a:rPr>
              <a:t>- Using flora and fauna of tropical rainforests as a starting point, children develop drawings through experimentation and textile based techniques to design a repeating pattern suitable for fabric.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7AE054-67A2-944D-A22F-59A1DC584129}"/>
              </a:ext>
            </a:extLst>
          </p:cNvPr>
          <p:cNvSpPr/>
          <p:nvPr/>
        </p:nvSpPr>
        <p:spPr>
          <a:xfrm>
            <a:off x="7156577" y="191376"/>
            <a:ext cx="2404951" cy="15266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PE: </a:t>
            </a:r>
            <a:r>
              <a:rPr lang="en-US" sz="1600" u="sng" dirty="0">
                <a:latin typeface="Twinkl Cursive Looped" panose="02000000000000000000" pitchFamily="2" charset="77"/>
              </a:rPr>
              <a:t>Athletics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Running: relay, 100m and 500m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Jumping: Long jump, speed jump and hurdles.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Throwing: javelin/howler. </a:t>
            </a:r>
            <a:r>
              <a:rPr lang="en-US" sz="1400" u="sng" dirty="0">
                <a:latin typeface="Twinkl Cursive Looped" panose="02000000000000000000" pitchFamily="2" charset="77"/>
              </a:rPr>
              <a:t>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EA420D-F36E-BE41-9975-C7AAD2FB1790}"/>
              </a:ext>
            </a:extLst>
          </p:cNvPr>
          <p:cNvSpPr/>
          <p:nvPr/>
        </p:nvSpPr>
        <p:spPr>
          <a:xfrm>
            <a:off x="9851991" y="202187"/>
            <a:ext cx="2281593" cy="14663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Computing: </a:t>
            </a:r>
            <a:r>
              <a:rPr lang="en-US" sz="1400" u="sng" dirty="0">
                <a:latin typeface="Twinkl Cursive Looped" panose="02000000000000000000" pitchFamily="2" charset="77"/>
              </a:rPr>
              <a:t>Media: Audio Production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Recording sound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Editing audio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Planning and creating a podcast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Sharing and evaluating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1719DE-EB46-0A4B-908C-4729E876B0B9}"/>
              </a:ext>
            </a:extLst>
          </p:cNvPr>
          <p:cNvSpPr/>
          <p:nvPr/>
        </p:nvSpPr>
        <p:spPr>
          <a:xfrm>
            <a:off x="125507" y="2155371"/>
            <a:ext cx="1828355" cy="21256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PSHE</a:t>
            </a:r>
            <a:r>
              <a:rPr lang="en-US" sz="1200" b="1" u="sng" dirty="0">
                <a:latin typeface="Twinkl Cursive Looped" panose="02000000000000000000" pitchFamily="2" charset="77"/>
              </a:rPr>
              <a:t>: </a:t>
            </a:r>
            <a:r>
              <a:rPr lang="en-US" sz="1400" u="sng" dirty="0">
                <a:latin typeface="Twinkl Cursive Looped" panose="02000000000000000000" pitchFamily="2" charset="77"/>
              </a:rPr>
              <a:t>No way through isn’t true!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Exploring resilience and endurance.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Learning about inspirational people.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Developing growth mindset.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30120EA-2BE6-014A-B28B-B7ECB2502369}"/>
              </a:ext>
            </a:extLst>
          </p:cNvPr>
          <p:cNvSpPr/>
          <p:nvPr/>
        </p:nvSpPr>
        <p:spPr>
          <a:xfrm>
            <a:off x="8477794" y="1870675"/>
            <a:ext cx="3541788" cy="205481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Music: </a:t>
            </a:r>
            <a:r>
              <a:rPr lang="en-US" sz="1400" u="sng" dirty="0">
                <a:latin typeface="Twinkl Cursive Looped" panose="02000000000000000000" pitchFamily="2" charset="77"/>
              </a:rPr>
              <a:t>Fly with the stars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Play the chords of Fly with the stars on tuned percussion as part of a whole-class performance.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Sing solo or in a pair in call-and-response style.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Respond to and recognise crotchets and quavers and make up rhythms using these durations to create accompaniment ideas for the song.</a:t>
            </a:r>
            <a:r>
              <a:rPr lang="en-US" sz="1200" u="sng" dirty="0">
                <a:latin typeface="Twinkl Cursive Looped" panose="02000000000000000000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146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82BC19C08FA94980833F1AB3B5F0D8" ma:contentTypeVersion="4" ma:contentTypeDescription="Create a new document." ma:contentTypeScope="" ma:versionID="4f44ea9fcbfdb0c8020da1e214d2786e">
  <xsd:schema xmlns:xsd="http://www.w3.org/2001/XMLSchema" xmlns:xs="http://www.w3.org/2001/XMLSchema" xmlns:p="http://schemas.microsoft.com/office/2006/metadata/properties" xmlns:ns2="004bf285-80b5-4f7e-baf6-7c824cfa122d" targetNamespace="http://schemas.microsoft.com/office/2006/metadata/properties" ma:root="true" ma:fieldsID="65d229a5ac593377547ba1183749880e" ns2:_="">
    <xsd:import namespace="004bf285-80b5-4f7e-baf6-7c824cfa1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4bf285-80b5-4f7e-baf6-7c824cfa1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2F2B40-3920-4943-B05A-1F9E1A466C2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E76E602-DEAC-49FE-90FC-7885C11FC8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8BDE10-85C3-4EB2-A564-709AE08FC2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4bf285-80b5-4f7e-baf6-7c824cfa12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17887</TotalTime>
  <Words>398</Words>
  <Application>Microsoft Office PowerPoint</Application>
  <PresentationFormat>Widescreen</PresentationFormat>
  <Paragraphs>53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Land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Volcanoes and Earthquakes </dc:title>
  <dc:creator>Neil Mankelow</dc:creator>
  <cp:lastModifiedBy>Microsoft Office User</cp:lastModifiedBy>
  <cp:revision>41</cp:revision>
  <dcterms:created xsi:type="dcterms:W3CDTF">2021-02-17T15:51:12Z</dcterms:created>
  <dcterms:modified xsi:type="dcterms:W3CDTF">2026-06-02T08:46:04Z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0x010100F082BC19C08FA94980833F1AB3B5F0D8</vt:lpwstr>
  </property>
</Properties>
</file>